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64" r:id="rId3"/>
    <p:sldId id="265" r:id="rId4"/>
    <p:sldId id="257" r:id="rId5"/>
    <p:sldId id="258" r:id="rId6"/>
    <p:sldId id="259" r:id="rId7"/>
    <p:sldId id="270" r:id="rId8"/>
    <p:sldId id="260" r:id="rId9"/>
    <p:sldId id="261" r:id="rId10"/>
    <p:sldId id="271" r:id="rId11"/>
    <p:sldId id="262" r:id="rId12"/>
    <p:sldId id="266" r:id="rId13"/>
    <p:sldId id="267" r:id="rId14"/>
    <p:sldId id="268" r:id="rId15"/>
    <p:sldId id="269" r:id="rId16"/>
    <p:sldId id="272"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850"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E3D5B8-8B9A-48B2-AD4F-F2CEC167BA50}" type="datetimeFigureOut">
              <a:rPr lang="en-US" smtClean="0"/>
              <a:t>1/27/2023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15AB0C-A84C-43DC-B805-2E6F1204161B}" type="slidenum">
              <a:rPr lang="en-US" smtClean="0"/>
              <a:t>‹#›</a:t>
            </a:fld>
            <a:endParaRPr lang="en-US"/>
          </a:p>
        </p:txBody>
      </p:sp>
    </p:spTree>
    <p:extLst>
      <p:ext uri="{BB962C8B-B14F-4D97-AF65-F5344CB8AC3E}">
        <p14:creationId xmlns:p14="http://schemas.microsoft.com/office/powerpoint/2010/main" val="2681686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115AB0C-A84C-43DC-B805-2E6F1204161B}" type="slidenum">
              <a:rPr lang="en-US" smtClean="0"/>
              <a:t>9</a:t>
            </a:fld>
            <a:endParaRPr lang="en-US"/>
          </a:p>
        </p:txBody>
      </p:sp>
    </p:spTree>
    <p:extLst>
      <p:ext uri="{BB962C8B-B14F-4D97-AF65-F5344CB8AC3E}">
        <p14:creationId xmlns:p14="http://schemas.microsoft.com/office/powerpoint/2010/main" val="2372955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115AB0C-A84C-43DC-B805-2E6F1204161B}" type="slidenum">
              <a:rPr lang="en-US" smtClean="0"/>
              <a:t>10</a:t>
            </a:fld>
            <a:endParaRPr lang="en-US"/>
          </a:p>
        </p:txBody>
      </p:sp>
    </p:spTree>
    <p:extLst>
      <p:ext uri="{BB962C8B-B14F-4D97-AF65-F5344CB8AC3E}">
        <p14:creationId xmlns:p14="http://schemas.microsoft.com/office/powerpoint/2010/main" val="37628685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115AB0C-A84C-43DC-B805-2E6F1204161B}" type="slidenum">
              <a:rPr lang="en-US" smtClean="0"/>
              <a:t>11</a:t>
            </a:fld>
            <a:endParaRPr lang="en-US"/>
          </a:p>
        </p:txBody>
      </p:sp>
    </p:spTree>
    <p:extLst>
      <p:ext uri="{BB962C8B-B14F-4D97-AF65-F5344CB8AC3E}">
        <p14:creationId xmlns:p14="http://schemas.microsoft.com/office/powerpoint/2010/main" val="26738364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115AB0C-A84C-43DC-B805-2E6F1204161B}" type="slidenum">
              <a:rPr lang="en-US" smtClean="0"/>
              <a:t>12</a:t>
            </a:fld>
            <a:endParaRPr lang="en-US"/>
          </a:p>
        </p:txBody>
      </p:sp>
    </p:spTree>
    <p:extLst>
      <p:ext uri="{BB962C8B-B14F-4D97-AF65-F5344CB8AC3E}">
        <p14:creationId xmlns:p14="http://schemas.microsoft.com/office/powerpoint/2010/main" val="366993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115AB0C-A84C-43DC-B805-2E6F1204161B}" type="slidenum">
              <a:rPr lang="en-US" smtClean="0"/>
              <a:t>13</a:t>
            </a:fld>
            <a:endParaRPr lang="en-US"/>
          </a:p>
        </p:txBody>
      </p:sp>
    </p:spTree>
    <p:extLst>
      <p:ext uri="{BB962C8B-B14F-4D97-AF65-F5344CB8AC3E}">
        <p14:creationId xmlns:p14="http://schemas.microsoft.com/office/powerpoint/2010/main" val="41244489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115AB0C-A84C-43DC-B805-2E6F1204161B}" type="slidenum">
              <a:rPr lang="en-US" smtClean="0"/>
              <a:t>14</a:t>
            </a:fld>
            <a:endParaRPr lang="en-US"/>
          </a:p>
        </p:txBody>
      </p:sp>
    </p:spTree>
    <p:extLst>
      <p:ext uri="{BB962C8B-B14F-4D97-AF65-F5344CB8AC3E}">
        <p14:creationId xmlns:p14="http://schemas.microsoft.com/office/powerpoint/2010/main" val="34359200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115AB0C-A84C-43DC-B805-2E6F1204161B}" type="slidenum">
              <a:rPr lang="en-US" smtClean="0"/>
              <a:t>15</a:t>
            </a:fld>
            <a:endParaRPr lang="en-US"/>
          </a:p>
        </p:txBody>
      </p:sp>
    </p:spTree>
    <p:extLst>
      <p:ext uri="{BB962C8B-B14F-4D97-AF65-F5344CB8AC3E}">
        <p14:creationId xmlns:p14="http://schemas.microsoft.com/office/powerpoint/2010/main" val="13571620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115AB0C-A84C-43DC-B805-2E6F1204161B}" type="slidenum">
              <a:rPr lang="en-US" smtClean="0"/>
              <a:t>16</a:t>
            </a:fld>
            <a:endParaRPr lang="en-US"/>
          </a:p>
        </p:txBody>
      </p:sp>
    </p:spTree>
    <p:extLst>
      <p:ext uri="{BB962C8B-B14F-4D97-AF65-F5344CB8AC3E}">
        <p14:creationId xmlns:p14="http://schemas.microsoft.com/office/powerpoint/2010/main" val="26630273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A09EE-9005-4EF8-8F54-315B8EAD19F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EA37D07-7840-4305-B911-13A2EFABEF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407C813-1B61-4602-87C6-1C1115312826}"/>
              </a:ext>
            </a:extLst>
          </p:cNvPr>
          <p:cNvSpPr>
            <a:spLocks noGrp="1"/>
          </p:cNvSpPr>
          <p:nvPr>
            <p:ph type="dt" sz="half" idx="10"/>
          </p:nvPr>
        </p:nvSpPr>
        <p:spPr/>
        <p:txBody>
          <a:bodyPr/>
          <a:lstStyle/>
          <a:p>
            <a:fld id="{E63BCE7D-F82E-4ACB-B3E0-D4C17F4186B4}" type="datetimeFigureOut">
              <a:rPr lang="en-US" smtClean="0"/>
              <a:t>1/27/2023</a:t>
            </a:fld>
            <a:endParaRPr lang="en-US"/>
          </a:p>
        </p:txBody>
      </p:sp>
      <p:sp>
        <p:nvSpPr>
          <p:cNvPr id="5" name="Footer Placeholder 4">
            <a:extLst>
              <a:ext uri="{FF2B5EF4-FFF2-40B4-BE49-F238E27FC236}">
                <a16:creationId xmlns:a16="http://schemas.microsoft.com/office/drawing/2014/main" id="{40660D4B-8F7D-4BDE-8B55-048067AE4A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8E42C3-7614-4CE5-BDE9-6973A6229ECF}"/>
              </a:ext>
            </a:extLst>
          </p:cNvPr>
          <p:cNvSpPr>
            <a:spLocks noGrp="1"/>
          </p:cNvSpPr>
          <p:nvPr>
            <p:ph type="sldNum" sz="quarter" idx="12"/>
          </p:nvPr>
        </p:nvSpPr>
        <p:spPr/>
        <p:txBody>
          <a:bodyPr/>
          <a:lstStyle/>
          <a:p>
            <a:fld id="{E6D920D3-27A0-4E12-8DE2-776CDC607AD5}" type="slidenum">
              <a:rPr lang="en-US" smtClean="0"/>
              <a:t>‹#›</a:t>
            </a:fld>
            <a:endParaRPr lang="en-US"/>
          </a:p>
        </p:txBody>
      </p:sp>
    </p:spTree>
    <p:extLst>
      <p:ext uri="{BB962C8B-B14F-4D97-AF65-F5344CB8AC3E}">
        <p14:creationId xmlns:p14="http://schemas.microsoft.com/office/powerpoint/2010/main" val="35629131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E152E-BA9B-464F-A2B4-2BC0406E1C0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3B30EA9-CF6D-4D6F-A5ED-FFAEBC77175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752CFA-556E-4E0E-9129-F3AF1467D39A}"/>
              </a:ext>
            </a:extLst>
          </p:cNvPr>
          <p:cNvSpPr>
            <a:spLocks noGrp="1"/>
          </p:cNvSpPr>
          <p:nvPr>
            <p:ph type="dt" sz="half" idx="10"/>
          </p:nvPr>
        </p:nvSpPr>
        <p:spPr/>
        <p:txBody>
          <a:bodyPr/>
          <a:lstStyle/>
          <a:p>
            <a:fld id="{E63BCE7D-F82E-4ACB-B3E0-D4C17F4186B4}" type="datetimeFigureOut">
              <a:rPr lang="en-US" smtClean="0"/>
              <a:t>1/27/2023</a:t>
            </a:fld>
            <a:endParaRPr lang="en-US"/>
          </a:p>
        </p:txBody>
      </p:sp>
      <p:sp>
        <p:nvSpPr>
          <p:cNvPr id="5" name="Footer Placeholder 4">
            <a:extLst>
              <a:ext uri="{FF2B5EF4-FFF2-40B4-BE49-F238E27FC236}">
                <a16:creationId xmlns:a16="http://schemas.microsoft.com/office/drawing/2014/main" id="{641697C5-8700-4AA8-A1C7-1C47F5DC5D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9CEF3C-093D-4D1F-BDD0-21FD7A9DC3C4}"/>
              </a:ext>
            </a:extLst>
          </p:cNvPr>
          <p:cNvSpPr>
            <a:spLocks noGrp="1"/>
          </p:cNvSpPr>
          <p:nvPr>
            <p:ph type="sldNum" sz="quarter" idx="12"/>
          </p:nvPr>
        </p:nvSpPr>
        <p:spPr/>
        <p:txBody>
          <a:bodyPr/>
          <a:lstStyle/>
          <a:p>
            <a:fld id="{E6D920D3-27A0-4E12-8DE2-776CDC607AD5}" type="slidenum">
              <a:rPr lang="en-US" smtClean="0"/>
              <a:t>‹#›</a:t>
            </a:fld>
            <a:endParaRPr lang="en-US"/>
          </a:p>
        </p:txBody>
      </p:sp>
    </p:spTree>
    <p:extLst>
      <p:ext uri="{BB962C8B-B14F-4D97-AF65-F5344CB8AC3E}">
        <p14:creationId xmlns:p14="http://schemas.microsoft.com/office/powerpoint/2010/main" val="26688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50A3407-5D33-4662-8D0F-D89DF118004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C4030F0-4AA0-4179-99DD-ED6F4AE459F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E1CA65-BE9F-43D7-888A-22FC6276ED38}"/>
              </a:ext>
            </a:extLst>
          </p:cNvPr>
          <p:cNvSpPr>
            <a:spLocks noGrp="1"/>
          </p:cNvSpPr>
          <p:nvPr>
            <p:ph type="dt" sz="half" idx="10"/>
          </p:nvPr>
        </p:nvSpPr>
        <p:spPr/>
        <p:txBody>
          <a:bodyPr/>
          <a:lstStyle/>
          <a:p>
            <a:fld id="{E63BCE7D-F82E-4ACB-B3E0-D4C17F4186B4}" type="datetimeFigureOut">
              <a:rPr lang="en-US" smtClean="0"/>
              <a:t>1/27/2023</a:t>
            </a:fld>
            <a:endParaRPr lang="en-US"/>
          </a:p>
        </p:txBody>
      </p:sp>
      <p:sp>
        <p:nvSpPr>
          <p:cNvPr id="5" name="Footer Placeholder 4">
            <a:extLst>
              <a:ext uri="{FF2B5EF4-FFF2-40B4-BE49-F238E27FC236}">
                <a16:creationId xmlns:a16="http://schemas.microsoft.com/office/drawing/2014/main" id="{256B8882-DE1F-4386-A3C9-45DC034A98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092B67E-41D4-4994-ADC9-0D2EE09200B0}"/>
              </a:ext>
            </a:extLst>
          </p:cNvPr>
          <p:cNvSpPr>
            <a:spLocks noGrp="1"/>
          </p:cNvSpPr>
          <p:nvPr>
            <p:ph type="sldNum" sz="quarter" idx="12"/>
          </p:nvPr>
        </p:nvSpPr>
        <p:spPr/>
        <p:txBody>
          <a:bodyPr/>
          <a:lstStyle/>
          <a:p>
            <a:fld id="{E6D920D3-27A0-4E12-8DE2-776CDC607AD5}" type="slidenum">
              <a:rPr lang="en-US" smtClean="0"/>
              <a:t>‹#›</a:t>
            </a:fld>
            <a:endParaRPr lang="en-US"/>
          </a:p>
        </p:txBody>
      </p:sp>
    </p:spTree>
    <p:extLst>
      <p:ext uri="{BB962C8B-B14F-4D97-AF65-F5344CB8AC3E}">
        <p14:creationId xmlns:p14="http://schemas.microsoft.com/office/powerpoint/2010/main" val="1602193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0F4D0-F5B6-4632-B28F-0233081E2B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0328A9F-5C96-4085-B584-0EE02D9D45E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355096-602D-4881-ADFF-E8279F724023}"/>
              </a:ext>
            </a:extLst>
          </p:cNvPr>
          <p:cNvSpPr>
            <a:spLocks noGrp="1"/>
          </p:cNvSpPr>
          <p:nvPr>
            <p:ph type="dt" sz="half" idx="10"/>
          </p:nvPr>
        </p:nvSpPr>
        <p:spPr/>
        <p:txBody>
          <a:bodyPr/>
          <a:lstStyle/>
          <a:p>
            <a:fld id="{E63BCE7D-F82E-4ACB-B3E0-D4C17F4186B4}" type="datetimeFigureOut">
              <a:rPr lang="en-US" smtClean="0"/>
              <a:t>1/27/2023</a:t>
            </a:fld>
            <a:endParaRPr lang="en-US"/>
          </a:p>
        </p:txBody>
      </p:sp>
      <p:sp>
        <p:nvSpPr>
          <p:cNvPr id="5" name="Footer Placeholder 4">
            <a:extLst>
              <a:ext uri="{FF2B5EF4-FFF2-40B4-BE49-F238E27FC236}">
                <a16:creationId xmlns:a16="http://schemas.microsoft.com/office/drawing/2014/main" id="{EBEBF38A-A5B7-4271-8E13-6226857F9C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A1BEA9-51CB-4158-B4BD-3FCD95CED5F0}"/>
              </a:ext>
            </a:extLst>
          </p:cNvPr>
          <p:cNvSpPr>
            <a:spLocks noGrp="1"/>
          </p:cNvSpPr>
          <p:nvPr>
            <p:ph type="sldNum" sz="quarter" idx="12"/>
          </p:nvPr>
        </p:nvSpPr>
        <p:spPr/>
        <p:txBody>
          <a:bodyPr/>
          <a:lstStyle/>
          <a:p>
            <a:fld id="{E6D920D3-27A0-4E12-8DE2-776CDC607AD5}" type="slidenum">
              <a:rPr lang="en-US" smtClean="0"/>
              <a:t>‹#›</a:t>
            </a:fld>
            <a:endParaRPr lang="en-US"/>
          </a:p>
        </p:txBody>
      </p:sp>
    </p:spTree>
    <p:extLst>
      <p:ext uri="{BB962C8B-B14F-4D97-AF65-F5344CB8AC3E}">
        <p14:creationId xmlns:p14="http://schemas.microsoft.com/office/powerpoint/2010/main" val="1892481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9D70C2-2FFB-43F7-A088-507FEB3981D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59D2E09-C2DD-4F91-B00B-E1E2A0D24BF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CFDF778-8A5A-4CE7-8E0B-F85EA13C3F7D}"/>
              </a:ext>
            </a:extLst>
          </p:cNvPr>
          <p:cNvSpPr>
            <a:spLocks noGrp="1"/>
          </p:cNvSpPr>
          <p:nvPr>
            <p:ph type="dt" sz="half" idx="10"/>
          </p:nvPr>
        </p:nvSpPr>
        <p:spPr/>
        <p:txBody>
          <a:bodyPr/>
          <a:lstStyle/>
          <a:p>
            <a:fld id="{E63BCE7D-F82E-4ACB-B3E0-D4C17F4186B4}" type="datetimeFigureOut">
              <a:rPr lang="en-US" smtClean="0"/>
              <a:t>1/27/2023</a:t>
            </a:fld>
            <a:endParaRPr lang="en-US"/>
          </a:p>
        </p:txBody>
      </p:sp>
      <p:sp>
        <p:nvSpPr>
          <p:cNvPr id="5" name="Footer Placeholder 4">
            <a:extLst>
              <a:ext uri="{FF2B5EF4-FFF2-40B4-BE49-F238E27FC236}">
                <a16:creationId xmlns:a16="http://schemas.microsoft.com/office/drawing/2014/main" id="{AFA43B17-D3C6-4913-A9FF-4514FC823B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A4241A-58A4-4304-A917-1F64FCFDF3CD}"/>
              </a:ext>
            </a:extLst>
          </p:cNvPr>
          <p:cNvSpPr>
            <a:spLocks noGrp="1"/>
          </p:cNvSpPr>
          <p:nvPr>
            <p:ph type="sldNum" sz="quarter" idx="12"/>
          </p:nvPr>
        </p:nvSpPr>
        <p:spPr/>
        <p:txBody>
          <a:bodyPr/>
          <a:lstStyle/>
          <a:p>
            <a:fld id="{E6D920D3-27A0-4E12-8DE2-776CDC607AD5}" type="slidenum">
              <a:rPr lang="en-US" smtClean="0"/>
              <a:t>‹#›</a:t>
            </a:fld>
            <a:endParaRPr lang="en-US"/>
          </a:p>
        </p:txBody>
      </p:sp>
    </p:spTree>
    <p:extLst>
      <p:ext uri="{BB962C8B-B14F-4D97-AF65-F5344CB8AC3E}">
        <p14:creationId xmlns:p14="http://schemas.microsoft.com/office/powerpoint/2010/main" val="3098909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84E27-E586-4DF5-9AEA-0477AD15579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4008486-720C-4F74-B475-DAC7D7AF5D2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2E71E7A-4159-459F-9A4B-F84A6D55E85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01C3B71-7013-4D34-9554-9C88550C65E7}"/>
              </a:ext>
            </a:extLst>
          </p:cNvPr>
          <p:cNvSpPr>
            <a:spLocks noGrp="1"/>
          </p:cNvSpPr>
          <p:nvPr>
            <p:ph type="dt" sz="half" idx="10"/>
          </p:nvPr>
        </p:nvSpPr>
        <p:spPr/>
        <p:txBody>
          <a:bodyPr/>
          <a:lstStyle/>
          <a:p>
            <a:fld id="{E63BCE7D-F82E-4ACB-B3E0-D4C17F4186B4}" type="datetimeFigureOut">
              <a:rPr lang="en-US" smtClean="0"/>
              <a:t>1/27/2023</a:t>
            </a:fld>
            <a:endParaRPr lang="en-US"/>
          </a:p>
        </p:txBody>
      </p:sp>
      <p:sp>
        <p:nvSpPr>
          <p:cNvPr id="6" name="Footer Placeholder 5">
            <a:extLst>
              <a:ext uri="{FF2B5EF4-FFF2-40B4-BE49-F238E27FC236}">
                <a16:creationId xmlns:a16="http://schemas.microsoft.com/office/drawing/2014/main" id="{AF9E0C8E-8066-4839-94A0-0D6F640F8AB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2F494F2-3208-4CCD-A913-8AA5E3B4751B}"/>
              </a:ext>
            </a:extLst>
          </p:cNvPr>
          <p:cNvSpPr>
            <a:spLocks noGrp="1"/>
          </p:cNvSpPr>
          <p:nvPr>
            <p:ph type="sldNum" sz="quarter" idx="12"/>
          </p:nvPr>
        </p:nvSpPr>
        <p:spPr/>
        <p:txBody>
          <a:bodyPr/>
          <a:lstStyle/>
          <a:p>
            <a:fld id="{E6D920D3-27A0-4E12-8DE2-776CDC607AD5}" type="slidenum">
              <a:rPr lang="en-US" smtClean="0"/>
              <a:t>‹#›</a:t>
            </a:fld>
            <a:endParaRPr lang="en-US"/>
          </a:p>
        </p:txBody>
      </p:sp>
    </p:spTree>
    <p:extLst>
      <p:ext uri="{BB962C8B-B14F-4D97-AF65-F5344CB8AC3E}">
        <p14:creationId xmlns:p14="http://schemas.microsoft.com/office/powerpoint/2010/main" val="4238610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09C9A-C69A-418F-847E-3E6820BD35B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B2B10D4-2B27-4081-B54C-BD900881972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1C334FB-FD23-45F7-A929-BBD87616B3F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33548F9-1E12-4B83-9469-EB895841F38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CA753CF-C976-452F-8721-8384424B1A5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2760D2C-3411-42D8-B13E-8381E12CDD2D}"/>
              </a:ext>
            </a:extLst>
          </p:cNvPr>
          <p:cNvSpPr>
            <a:spLocks noGrp="1"/>
          </p:cNvSpPr>
          <p:nvPr>
            <p:ph type="dt" sz="half" idx="10"/>
          </p:nvPr>
        </p:nvSpPr>
        <p:spPr/>
        <p:txBody>
          <a:bodyPr/>
          <a:lstStyle/>
          <a:p>
            <a:fld id="{E63BCE7D-F82E-4ACB-B3E0-D4C17F4186B4}" type="datetimeFigureOut">
              <a:rPr lang="en-US" smtClean="0"/>
              <a:t>1/27/2023</a:t>
            </a:fld>
            <a:endParaRPr lang="en-US"/>
          </a:p>
        </p:txBody>
      </p:sp>
      <p:sp>
        <p:nvSpPr>
          <p:cNvPr id="8" name="Footer Placeholder 7">
            <a:extLst>
              <a:ext uri="{FF2B5EF4-FFF2-40B4-BE49-F238E27FC236}">
                <a16:creationId xmlns:a16="http://schemas.microsoft.com/office/drawing/2014/main" id="{DFF99E3B-BE0F-4447-80C5-F47EE8C05E7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167B363-9C1C-4A00-AB18-5148C410A807}"/>
              </a:ext>
            </a:extLst>
          </p:cNvPr>
          <p:cNvSpPr>
            <a:spLocks noGrp="1"/>
          </p:cNvSpPr>
          <p:nvPr>
            <p:ph type="sldNum" sz="quarter" idx="12"/>
          </p:nvPr>
        </p:nvSpPr>
        <p:spPr/>
        <p:txBody>
          <a:bodyPr/>
          <a:lstStyle/>
          <a:p>
            <a:fld id="{E6D920D3-27A0-4E12-8DE2-776CDC607AD5}" type="slidenum">
              <a:rPr lang="en-US" smtClean="0"/>
              <a:t>‹#›</a:t>
            </a:fld>
            <a:endParaRPr lang="en-US"/>
          </a:p>
        </p:txBody>
      </p:sp>
    </p:spTree>
    <p:extLst>
      <p:ext uri="{BB962C8B-B14F-4D97-AF65-F5344CB8AC3E}">
        <p14:creationId xmlns:p14="http://schemas.microsoft.com/office/powerpoint/2010/main" val="37202998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9A173-CE4A-4D3D-AAAF-ED3A61D5400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28CC006-7E61-48D3-B66B-95D358D50F8A}"/>
              </a:ext>
            </a:extLst>
          </p:cNvPr>
          <p:cNvSpPr>
            <a:spLocks noGrp="1"/>
          </p:cNvSpPr>
          <p:nvPr>
            <p:ph type="dt" sz="half" idx="10"/>
          </p:nvPr>
        </p:nvSpPr>
        <p:spPr/>
        <p:txBody>
          <a:bodyPr/>
          <a:lstStyle/>
          <a:p>
            <a:fld id="{E63BCE7D-F82E-4ACB-B3E0-D4C17F4186B4}" type="datetimeFigureOut">
              <a:rPr lang="en-US" smtClean="0"/>
              <a:t>1/27/2023</a:t>
            </a:fld>
            <a:endParaRPr lang="en-US"/>
          </a:p>
        </p:txBody>
      </p:sp>
      <p:sp>
        <p:nvSpPr>
          <p:cNvPr id="4" name="Footer Placeholder 3">
            <a:extLst>
              <a:ext uri="{FF2B5EF4-FFF2-40B4-BE49-F238E27FC236}">
                <a16:creationId xmlns:a16="http://schemas.microsoft.com/office/drawing/2014/main" id="{BBC4B3EE-659E-4B10-8DA9-B77E0DB7B21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33803D7-6A75-49EE-A747-AB41CA937D4C}"/>
              </a:ext>
            </a:extLst>
          </p:cNvPr>
          <p:cNvSpPr>
            <a:spLocks noGrp="1"/>
          </p:cNvSpPr>
          <p:nvPr>
            <p:ph type="sldNum" sz="quarter" idx="12"/>
          </p:nvPr>
        </p:nvSpPr>
        <p:spPr/>
        <p:txBody>
          <a:bodyPr/>
          <a:lstStyle/>
          <a:p>
            <a:fld id="{E6D920D3-27A0-4E12-8DE2-776CDC607AD5}" type="slidenum">
              <a:rPr lang="en-US" smtClean="0"/>
              <a:t>‹#›</a:t>
            </a:fld>
            <a:endParaRPr lang="en-US"/>
          </a:p>
        </p:txBody>
      </p:sp>
    </p:spTree>
    <p:extLst>
      <p:ext uri="{BB962C8B-B14F-4D97-AF65-F5344CB8AC3E}">
        <p14:creationId xmlns:p14="http://schemas.microsoft.com/office/powerpoint/2010/main" val="16825251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1471C7E-B877-4B1F-9D10-3D9B4C5C3FA0}"/>
              </a:ext>
            </a:extLst>
          </p:cNvPr>
          <p:cNvSpPr>
            <a:spLocks noGrp="1"/>
          </p:cNvSpPr>
          <p:nvPr>
            <p:ph type="dt" sz="half" idx="10"/>
          </p:nvPr>
        </p:nvSpPr>
        <p:spPr/>
        <p:txBody>
          <a:bodyPr/>
          <a:lstStyle/>
          <a:p>
            <a:fld id="{E63BCE7D-F82E-4ACB-B3E0-D4C17F4186B4}" type="datetimeFigureOut">
              <a:rPr lang="en-US" smtClean="0"/>
              <a:t>1/27/2023</a:t>
            </a:fld>
            <a:endParaRPr lang="en-US"/>
          </a:p>
        </p:txBody>
      </p:sp>
      <p:sp>
        <p:nvSpPr>
          <p:cNvPr id="3" name="Footer Placeholder 2">
            <a:extLst>
              <a:ext uri="{FF2B5EF4-FFF2-40B4-BE49-F238E27FC236}">
                <a16:creationId xmlns:a16="http://schemas.microsoft.com/office/drawing/2014/main" id="{5B44397E-0107-4BBE-8708-371EE75E07C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12C6B22-CDB7-41C0-A0DC-F87CB20D0028}"/>
              </a:ext>
            </a:extLst>
          </p:cNvPr>
          <p:cNvSpPr>
            <a:spLocks noGrp="1"/>
          </p:cNvSpPr>
          <p:nvPr>
            <p:ph type="sldNum" sz="quarter" idx="12"/>
          </p:nvPr>
        </p:nvSpPr>
        <p:spPr/>
        <p:txBody>
          <a:bodyPr/>
          <a:lstStyle/>
          <a:p>
            <a:fld id="{E6D920D3-27A0-4E12-8DE2-776CDC607AD5}" type="slidenum">
              <a:rPr lang="en-US" smtClean="0"/>
              <a:t>‹#›</a:t>
            </a:fld>
            <a:endParaRPr lang="en-US"/>
          </a:p>
        </p:txBody>
      </p:sp>
    </p:spTree>
    <p:extLst>
      <p:ext uri="{BB962C8B-B14F-4D97-AF65-F5344CB8AC3E}">
        <p14:creationId xmlns:p14="http://schemas.microsoft.com/office/powerpoint/2010/main" val="19563586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AE44EF-D23F-468E-AB99-4823CD07717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B3D2B8C-148A-422F-A045-A1D5BFA0A09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4B4E888-E603-4EBA-AFCB-EB924AC372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794390B-1C75-48F7-91A2-EFF61696410F}"/>
              </a:ext>
            </a:extLst>
          </p:cNvPr>
          <p:cNvSpPr>
            <a:spLocks noGrp="1"/>
          </p:cNvSpPr>
          <p:nvPr>
            <p:ph type="dt" sz="half" idx="10"/>
          </p:nvPr>
        </p:nvSpPr>
        <p:spPr/>
        <p:txBody>
          <a:bodyPr/>
          <a:lstStyle/>
          <a:p>
            <a:fld id="{E63BCE7D-F82E-4ACB-B3E0-D4C17F4186B4}" type="datetimeFigureOut">
              <a:rPr lang="en-US" smtClean="0"/>
              <a:t>1/27/2023</a:t>
            </a:fld>
            <a:endParaRPr lang="en-US"/>
          </a:p>
        </p:txBody>
      </p:sp>
      <p:sp>
        <p:nvSpPr>
          <p:cNvPr id="6" name="Footer Placeholder 5">
            <a:extLst>
              <a:ext uri="{FF2B5EF4-FFF2-40B4-BE49-F238E27FC236}">
                <a16:creationId xmlns:a16="http://schemas.microsoft.com/office/drawing/2014/main" id="{E461FED0-6E17-4CBC-8265-770FE320888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116A2FC-7AAD-49BA-B0C3-FC0E9A018C27}"/>
              </a:ext>
            </a:extLst>
          </p:cNvPr>
          <p:cNvSpPr>
            <a:spLocks noGrp="1"/>
          </p:cNvSpPr>
          <p:nvPr>
            <p:ph type="sldNum" sz="quarter" idx="12"/>
          </p:nvPr>
        </p:nvSpPr>
        <p:spPr/>
        <p:txBody>
          <a:bodyPr/>
          <a:lstStyle/>
          <a:p>
            <a:fld id="{E6D920D3-27A0-4E12-8DE2-776CDC607AD5}" type="slidenum">
              <a:rPr lang="en-US" smtClean="0"/>
              <a:t>‹#›</a:t>
            </a:fld>
            <a:endParaRPr lang="en-US"/>
          </a:p>
        </p:txBody>
      </p:sp>
    </p:spTree>
    <p:extLst>
      <p:ext uri="{BB962C8B-B14F-4D97-AF65-F5344CB8AC3E}">
        <p14:creationId xmlns:p14="http://schemas.microsoft.com/office/powerpoint/2010/main" val="38910658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B1871-C47E-4016-99FB-8CECC41417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69B2D22-5882-44B5-8F9E-15F17E314BF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B268A85-60B2-470B-8E4E-0FB6F312FC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498E9A1-90D1-4A22-9647-DF408290D9F4}"/>
              </a:ext>
            </a:extLst>
          </p:cNvPr>
          <p:cNvSpPr>
            <a:spLocks noGrp="1"/>
          </p:cNvSpPr>
          <p:nvPr>
            <p:ph type="dt" sz="half" idx="10"/>
          </p:nvPr>
        </p:nvSpPr>
        <p:spPr/>
        <p:txBody>
          <a:bodyPr/>
          <a:lstStyle/>
          <a:p>
            <a:fld id="{E63BCE7D-F82E-4ACB-B3E0-D4C17F4186B4}" type="datetimeFigureOut">
              <a:rPr lang="en-US" smtClean="0"/>
              <a:t>1/27/2023</a:t>
            </a:fld>
            <a:endParaRPr lang="en-US"/>
          </a:p>
        </p:txBody>
      </p:sp>
      <p:sp>
        <p:nvSpPr>
          <p:cNvPr id="6" name="Footer Placeholder 5">
            <a:extLst>
              <a:ext uri="{FF2B5EF4-FFF2-40B4-BE49-F238E27FC236}">
                <a16:creationId xmlns:a16="http://schemas.microsoft.com/office/drawing/2014/main" id="{B3CE1E27-E384-4733-B5F3-087BB7BB21B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6AAAB8F-5E6F-4C58-823D-B9E22AB3FB2E}"/>
              </a:ext>
            </a:extLst>
          </p:cNvPr>
          <p:cNvSpPr>
            <a:spLocks noGrp="1"/>
          </p:cNvSpPr>
          <p:nvPr>
            <p:ph type="sldNum" sz="quarter" idx="12"/>
          </p:nvPr>
        </p:nvSpPr>
        <p:spPr/>
        <p:txBody>
          <a:bodyPr/>
          <a:lstStyle/>
          <a:p>
            <a:fld id="{E6D920D3-27A0-4E12-8DE2-776CDC607AD5}" type="slidenum">
              <a:rPr lang="en-US" smtClean="0"/>
              <a:t>‹#›</a:t>
            </a:fld>
            <a:endParaRPr lang="en-US"/>
          </a:p>
        </p:txBody>
      </p:sp>
    </p:spTree>
    <p:extLst>
      <p:ext uri="{BB962C8B-B14F-4D97-AF65-F5344CB8AC3E}">
        <p14:creationId xmlns:p14="http://schemas.microsoft.com/office/powerpoint/2010/main" val="2460854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B335262-872C-4460-B3CD-1854FDDDA53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9B90C89-355E-4B3B-AAED-14D52EDF38E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D648E2-1410-4DFB-8173-9CA23DBCA9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3BCE7D-F82E-4ACB-B3E0-D4C17F4186B4}" type="datetimeFigureOut">
              <a:rPr lang="en-US" smtClean="0"/>
              <a:t>1/27/2023</a:t>
            </a:fld>
            <a:endParaRPr lang="en-US"/>
          </a:p>
        </p:txBody>
      </p:sp>
      <p:sp>
        <p:nvSpPr>
          <p:cNvPr id="5" name="Footer Placeholder 4">
            <a:extLst>
              <a:ext uri="{FF2B5EF4-FFF2-40B4-BE49-F238E27FC236}">
                <a16:creationId xmlns:a16="http://schemas.microsoft.com/office/drawing/2014/main" id="{2B9D5AB4-2ED3-4C99-8727-F5530D289CE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663A4EB-5AA0-4F18-A1A5-79D6CBA2212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D920D3-27A0-4E12-8DE2-776CDC607AD5}" type="slidenum">
              <a:rPr lang="en-US" smtClean="0"/>
              <a:t>‹#›</a:t>
            </a:fld>
            <a:endParaRPr lang="en-US"/>
          </a:p>
        </p:txBody>
      </p:sp>
    </p:spTree>
    <p:extLst>
      <p:ext uri="{BB962C8B-B14F-4D97-AF65-F5344CB8AC3E}">
        <p14:creationId xmlns:p14="http://schemas.microsoft.com/office/powerpoint/2010/main" val="36061247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oleObject" Target="../embeddings/oleObject1.bin"/><Relationship Id="rId1" Type="http://schemas.openxmlformats.org/officeDocument/2006/relationships/slideLayout" Target="../slideLayouts/slideLayout1.xml"/><Relationship Id="rId5" Type="http://schemas.openxmlformats.org/officeDocument/2006/relationships/image" Target="../media/image2.w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5.w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37.wmf"/><Relationship Id="rId5" Type="http://schemas.openxmlformats.org/officeDocument/2006/relationships/oleObject" Target="../embeddings/oleObject38.bin"/><Relationship Id="rId4" Type="http://schemas.openxmlformats.org/officeDocument/2006/relationships/image" Target="../media/image36.wmf"/></Relationships>
</file>

<file path=ppt/slides/_rels/slide12.xml.rels><?xml version="1.0" encoding="UTF-8" standalone="yes"?>
<Relationships xmlns="http://schemas.openxmlformats.org/package/2006/relationships"><Relationship Id="rId8" Type="http://schemas.openxmlformats.org/officeDocument/2006/relationships/image" Target="../media/image40.wmf"/><Relationship Id="rId3" Type="http://schemas.openxmlformats.org/officeDocument/2006/relationships/oleObject" Target="../embeddings/oleObject39.bin"/><Relationship Id="rId7" Type="http://schemas.openxmlformats.org/officeDocument/2006/relationships/oleObject" Target="../embeddings/oleObject41.bin"/><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39.wmf"/><Relationship Id="rId5" Type="http://schemas.openxmlformats.org/officeDocument/2006/relationships/oleObject" Target="../embeddings/oleObject40.bin"/><Relationship Id="rId10" Type="http://schemas.openxmlformats.org/officeDocument/2006/relationships/image" Target="../media/image41.wmf"/><Relationship Id="rId4" Type="http://schemas.openxmlformats.org/officeDocument/2006/relationships/image" Target="../media/image38.wmf"/><Relationship Id="rId9" Type="http://schemas.openxmlformats.org/officeDocument/2006/relationships/oleObject" Target="../embeddings/oleObject42.bin"/></Relationships>
</file>

<file path=ppt/slides/_rels/slide13.xml.rels><?xml version="1.0" encoding="UTF-8" standalone="yes"?>
<Relationships xmlns="http://schemas.openxmlformats.org/package/2006/relationships"><Relationship Id="rId8" Type="http://schemas.openxmlformats.org/officeDocument/2006/relationships/image" Target="../media/image44.wmf"/><Relationship Id="rId3" Type="http://schemas.openxmlformats.org/officeDocument/2006/relationships/oleObject" Target="../embeddings/oleObject43.bin"/><Relationship Id="rId7" Type="http://schemas.openxmlformats.org/officeDocument/2006/relationships/oleObject" Target="../embeddings/oleObject45.bin"/><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43.wmf"/><Relationship Id="rId5" Type="http://schemas.openxmlformats.org/officeDocument/2006/relationships/oleObject" Target="../embeddings/oleObject44.bin"/><Relationship Id="rId10" Type="http://schemas.openxmlformats.org/officeDocument/2006/relationships/image" Target="../media/image41.wmf"/><Relationship Id="rId4" Type="http://schemas.openxmlformats.org/officeDocument/2006/relationships/image" Target="../media/image42.wmf"/><Relationship Id="rId9" Type="http://schemas.openxmlformats.org/officeDocument/2006/relationships/oleObject" Target="../embeddings/oleObject46.bin"/></Relationships>
</file>

<file path=ppt/slides/_rels/slide14.xml.rels><?xml version="1.0" encoding="UTF-8" standalone="yes"?>
<Relationships xmlns="http://schemas.openxmlformats.org/package/2006/relationships"><Relationship Id="rId8" Type="http://schemas.openxmlformats.org/officeDocument/2006/relationships/image" Target="../media/image47.wmf"/><Relationship Id="rId3" Type="http://schemas.openxmlformats.org/officeDocument/2006/relationships/oleObject" Target="../embeddings/oleObject47.bin"/><Relationship Id="rId7" Type="http://schemas.openxmlformats.org/officeDocument/2006/relationships/oleObject" Target="../embeddings/oleObject49.bin"/><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46.wmf"/><Relationship Id="rId5" Type="http://schemas.openxmlformats.org/officeDocument/2006/relationships/oleObject" Target="../embeddings/oleObject48.bin"/><Relationship Id="rId10" Type="http://schemas.openxmlformats.org/officeDocument/2006/relationships/image" Target="../media/image48.wmf"/><Relationship Id="rId4" Type="http://schemas.openxmlformats.org/officeDocument/2006/relationships/image" Target="../media/image45.wmf"/><Relationship Id="rId9" Type="http://schemas.openxmlformats.org/officeDocument/2006/relationships/oleObject" Target="../embeddings/oleObject50.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50.wmf"/><Relationship Id="rId5" Type="http://schemas.openxmlformats.org/officeDocument/2006/relationships/oleObject" Target="../embeddings/oleObject52.bin"/><Relationship Id="rId4" Type="http://schemas.openxmlformats.org/officeDocument/2006/relationships/image" Target="../media/image49.wmf"/></Relationships>
</file>

<file path=ppt/slides/_rels/slide16.xml.rels><?xml version="1.0" encoding="UTF-8" standalone="yes"?>
<Relationships xmlns="http://schemas.openxmlformats.org/package/2006/relationships"><Relationship Id="rId8" Type="http://schemas.openxmlformats.org/officeDocument/2006/relationships/image" Target="../media/image53.wmf"/><Relationship Id="rId3" Type="http://schemas.openxmlformats.org/officeDocument/2006/relationships/oleObject" Target="../embeddings/oleObject53.bin"/><Relationship Id="rId7" Type="http://schemas.openxmlformats.org/officeDocument/2006/relationships/oleObject" Target="../embeddings/oleObject55.bin"/><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52.wmf"/><Relationship Id="rId5" Type="http://schemas.openxmlformats.org/officeDocument/2006/relationships/oleObject" Target="../embeddings/oleObject54.bin"/><Relationship Id="rId4" Type="http://schemas.openxmlformats.org/officeDocument/2006/relationships/image" Target="../media/image51.wmf"/></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image" Target="../media/image3.wmf"/><Relationship Id="rId7" Type="http://schemas.openxmlformats.org/officeDocument/2006/relationships/image" Target="../media/image5.wmf"/><Relationship Id="rId2" Type="http://schemas.openxmlformats.org/officeDocument/2006/relationships/oleObject" Target="../embeddings/oleObject3.bin"/><Relationship Id="rId1" Type="http://schemas.openxmlformats.org/officeDocument/2006/relationships/slideLayout" Target="../slideLayouts/slideLayout1.xml"/><Relationship Id="rId6" Type="http://schemas.openxmlformats.org/officeDocument/2006/relationships/oleObject" Target="../embeddings/oleObject5.bin"/><Relationship Id="rId5" Type="http://schemas.openxmlformats.org/officeDocument/2006/relationships/image" Target="../media/image4.wmf"/><Relationship Id="rId4" Type="http://schemas.openxmlformats.org/officeDocument/2006/relationships/oleObject" Target="../embeddings/oleObject4.bin"/><Relationship Id="rId9" Type="http://schemas.openxmlformats.org/officeDocument/2006/relationships/image" Target="../media/image6.wmf"/></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10.bin"/><Relationship Id="rId13" Type="http://schemas.openxmlformats.org/officeDocument/2006/relationships/image" Target="../media/image12.wmf"/><Relationship Id="rId3" Type="http://schemas.openxmlformats.org/officeDocument/2006/relationships/image" Target="../media/image7.wmf"/><Relationship Id="rId7" Type="http://schemas.openxmlformats.org/officeDocument/2006/relationships/image" Target="../media/image9.wmf"/><Relationship Id="rId12" Type="http://schemas.openxmlformats.org/officeDocument/2006/relationships/oleObject" Target="../embeddings/oleObject12.bin"/><Relationship Id="rId2" Type="http://schemas.openxmlformats.org/officeDocument/2006/relationships/oleObject" Target="../embeddings/oleObject7.bin"/><Relationship Id="rId1" Type="http://schemas.openxmlformats.org/officeDocument/2006/relationships/slideLayout" Target="../slideLayouts/slideLayout1.xml"/><Relationship Id="rId6" Type="http://schemas.openxmlformats.org/officeDocument/2006/relationships/oleObject" Target="../embeddings/oleObject9.bin"/><Relationship Id="rId11" Type="http://schemas.openxmlformats.org/officeDocument/2006/relationships/image" Target="../media/image11.wmf"/><Relationship Id="rId5" Type="http://schemas.openxmlformats.org/officeDocument/2006/relationships/image" Target="../media/image8.wmf"/><Relationship Id="rId10" Type="http://schemas.openxmlformats.org/officeDocument/2006/relationships/oleObject" Target="../embeddings/oleObject11.bin"/><Relationship Id="rId4" Type="http://schemas.openxmlformats.org/officeDocument/2006/relationships/oleObject" Target="../embeddings/oleObject8.bin"/><Relationship Id="rId9" Type="http://schemas.openxmlformats.org/officeDocument/2006/relationships/image" Target="../media/image10.wmf"/></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image" Target="../media/image13.wmf"/><Relationship Id="rId7" Type="http://schemas.openxmlformats.org/officeDocument/2006/relationships/image" Target="../media/image15.wmf"/><Relationship Id="rId2" Type="http://schemas.openxmlformats.org/officeDocument/2006/relationships/oleObject" Target="../embeddings/oleObject13.bin"/><Relationship Id="rId1" Type="http://schemas.openxmlformats.org/officeDocument/2006/relationships/slideLayout" Target="../slideLayouts/slideLayout1.xml"/><Relationship Id="rId6" Type="http://schemas.openxmlformats.org/officeDocument/2006/relationships/oleObject" Target="../embeddings/oleObject15.bin"/><Relationship Id="rId5" Type="http://schemas.openxmlformats.org/officeDocument/2006/relationships/image" Target="../media/image14.wmf"/><Relationship Id="rId4" Type="http://schemas.openxmlformats.org/officeDocument/2006/relationships/oleObject" Target="../embeddings/oleObject14.bin"/><Relationship Id="rId9" Type="http://schemas.openxmlformats.org/officeDocument/2006/relationships/image" Target="../media/image16.wmf"/></Relationships>
</file>

<file path=ppt/slides/_rels/slide5.xml.rels><?xml version="1.0" encoding="UTF-8" standalone="yes"?>
<Relationships xmlns="http://schemas.openxmlformats.org/package/2006/relationships"><Relationship Id="rId3" Type="http://schemas.openxmlformats.org/officeDocument/2006/relationships/image" Target="../media/image17.wmf"/><Relationship Id="rId7" Type="http://schemas.openxmlformats.org/officeDocument/2006/relationships/image" Target="../media/image19.wmf"/><Relationship Id="rId2" Type="http://schemas.openxmlformats.org/officeDocument/2006/relationships/oleObject" Target="../embeddings/oleObject17.bin"/><Relationship Id="rId1" Type="http://schemas.openxmlformats.org/officeDocument/2006/relationships/slideLayout" Target="../slideLayouts/slideLayout1.xml"/><Relationship Id="rId6" Type="http://schemas.openxmlformats.org/officeDocument/2006/relationships/oleObject" Target="../embeddings/oleObject19.bin"/><Relationship Id="rId5" Type="http://schemas.openxmlformats.org/officeDocument/2006/relationships/image" Target="../media/image18.wmf"/><Relationship Id="rId4" Type="http://schemas.openxmlformats.org/officeDocument/2006/relationships/oleObject" Target="../embeddings/oleObject18.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23.bin"/><Relationship Id="rId3" Type="http://schemas.openxmlformats.org/officeDocument/2006/relationships/image" Target="../media/image20.wmf"/><Relationship Id="rId7" Type="http://schemas.openxmlformats.org/officeDocument/2006/relationships/image" Target="../media/image21.wmf"/><Relationship Id="rId2" Type="http://schemas.openxmlformats.org/officeDocument/2006/relationships/oleObject" Target="../embeddings/oleObject20.bin"/><Relationship Id="rId1" Type="http://schemas.openxmlformats.org/officeDocument/2006/relationships/slideLayout" Target="../slideLayouts/slideLayout1.xml"/><Relationship Id="rId6" Type="http://schemas.openxmlformats.org/officeDocument/2006/relationships/oleObject" Target="../embeddings/oleObject22.bin"/><Relationship Id="rId5" Type="http://schemas.openxmlformats.org/officeDocument/2006/relationships/image" Target="../media/image13.wmf"/><Relationship Id="rId4" Type="http://schemas.openxmlformats.org/officeDocument/2006/relationships/oleObject" Target="../embeddings/oleObject21.bin"/><Relationship Id="rId9" Type="http://schemas.openxmlformats.org/officeDocument/2006/relationships/image" Target="../media/image22.wmf"/></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27.bin"/><Relationship Id="rId3" Type="http://schemas.openxmlformats.org/officeDocument/2006/relationships/image" Target="../media/image23.wmf"/><Relationship Id="rId7" Type="http://schemas.openxmlformats.org/officeDocument/2006/relationships/image" Target="../media/image25.wmf"/><Relationship Id="rId2" Type="http://schemas.openxmlformats.org/officeDocument/2006/relationships/oleObject" Target="../embeddings/oleObject24.bin"/><Relationship Id="rId1" Type="http://schemas.openxmlformats.org/officeDocument/2006/relationships/slideLayout" Target="../slideLayouts/slideLayout1.xml"/><Relationship Id="rId6" Type="http://schemas.openxmlformats.org/officeDocument/2006/relationships/oleObject" Target="../embeddings/oleObject26.bin"/><Relationship Id="rId5" Type="http://schemas.openxmlformats.org/officeDocument/2006/relationships/image" Target="../media/image24.wmf"/><Relationship Id="rId4" Type="http://schemas.openxmlformats.org/officeDocument/2006/relationships/oleObject" Target="../embeddings/oleObject25.bin"/><Relationship Id="rId9" Type="http://schemas.openxmlformats.org/officeDocument/2006/relationships/image" Target="../media/image26.wmf"/></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31.bin"/><Relationship Id="rId3" Type="http://schemas.openxmlformats.org/officeDocument/2006/relationships/image" Target="../media/image27.wmf"/><Relationship Id="rId7" Type="http://schemas.openxmlformats.org/officeDocument/2006/relationships/image" Target="../media/image29.wmf"/><Relationship Id="rId2" Type="http://schemas.openxmlformats.org/officeDocument/2006/relationships/oleObject" Target="../embeddings/oleObject28.bin"/><Relationship Id="rId1" Type="http://schemas.openxmlformats.org/officeDocument/2006/relationships/slideLayout" Target="../slideLayouts/slideLayout1.xml"/><Relationship Id="rId6" Type="http://schemas.openxmlformats.org/officeDocument/2006/relationships/oleObject" Target="../embeddings/oleObject30.bin"/><Relationship Id="rId5" Type="http://schemas.openxmlformats.org/officeDocument/2006/relationships/image" Target="../media/image28.wmf"/><Relationship Id="rId4" Type="http://schemas.openxmlformats.org/officeDocument/2006/relationships/oleObject" Target="../embeddings/oleObject29.bin"/><Relationship Id="rId9" Type="http://schemas.openxmlformats.org/officeDocument/2006/relationships/image" Target="../media/image30.wmf"/></Relationships>
</file>

<file path=ppt/slides/_rels/slide9.xml.rels><?xml version="1.0" encoding="UTF-8" standalone="yes"?>
<Relationships xmlns="http://schemas.openxmlformats.org/package/2006/relationships"><Relationship Id="rId8" Type="http://schemas.openxmlformats.org/officeDocument/2006/relationships/image" Target="../media/image33.wmf"/><Relationship Id="rId3" Type="http://schemas.openxmlformats.org/officeDocument/2006/relationships/oleObject" Target="../embeddings/oleObject32.bin"/><Relationship Id="rId7" Type="http://schemas.openxmlformats.org/officeDocument/2006/relationships/oleObject" Target="../embeddings/oleObject34.bin"/><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2.wmf"/><Relationship Id="rId5" Type="http://schemas.openxmlformats.org/officeDocument/2006/relationships/oleObject" Target="../embeddings/oleObject33.bin"/><Relationship Id="rId10" Type="http://schemas.openxmlformats.org/officeDocument/2006/relationships/image" Target="../media/image34.wmf"/><Relationship Id="rId4" Type="http://schemas.openxmlformats.org/officeDocument/2006/relationships/image" Target="../media/image31.wmf"/><Relationship Id="rId9" Type="http://schemas.openxmlformats.org/officeDocument/2006/relationships/oleObject" Target="../embeddings/oleObject3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D0B0-C4CA-4528-8B91-073BA43516CB}"/>
              </a:ext>
            </a:extLst>
          </p:cNvPr>
          <p:cNvSpPr>
            <a:spLocks noGrp="1"/>
          </p:cNvSpPr>
          <p:nvPr>
            <p:ph type="ctrTitle"/>
          </p:nvPr>
        </p:nvSpPr>
        <p:spPr>
          <a:xfrm>
            <a:off x="3127792" y="207963"/>
            <a:ext cx="5927718" cy="602742"/>
          </a:xfrm>
        </p:spPr>
        <p:txBody>
          <a:bodyPr>
            <a:normAutofit/>
          </a:bodyPr>
          <a:lstStyle/>
          <a:p>
            <a:r>
              <a:rPr lang="en-US" sz="3600" b="1" u="sng">
                <a:latin typeface="+mn-lt"/>
              </a:rPr>
              <a:t>Random Matrices (Measures)</a:t>
            </a:r>
            <a:endParaRPr lang="en-US" b="1" u="sng">
              <a:latin typeface="+mn-lt"/>
            </a:endParaRPr>
          </a:p>
        </p:txBody>
      </p:sp>
      <p:sp>
        <p:nvSpPr>
          <p:cNvPr id="4" name="Rectangle 3">
            <a:extLst>
              <a:ext uri="{FF2B5EF4-FFF2-40B4-BE49-F238E27FC236}">
                <a16:creationId xmlns:a16="http://schemas.microsoft.com/office/drawing/2014/main" id="{1CE0E986-CD5E-4B5C-A108-89FC29E3C512}"/>
              </a:ext>
            </a:extLst>
          </p:cNvPr>
          <p:cNvSpPr/>
          <p:nvPr/>
        </p:nvSpPr>
        <p:spPr>
          <a:xfrm>
            <a:off x="395926" y="967625"/>
            <a:ext cx="11598111" cy="332398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Suppose we have a matrix parameterized by a set of variables: M = M(φ</a:t>
            </a:r>
            <a:r>
              <a:rPr lang="en-US" sz="1400" baseline="-25000">
                <a:latin typeface="Calibri" panose="020F0502020204030204" pitchFamily="34" charset="0"/>
                <a:ea typeface="Calibri" panose="020F0502020204030204" pitchFamily="34" charset="0"/>
                <a:cs typeface="Calibri" panose="020F0502020204030204" pitchFamily="34" charset="0"/>
              </a:rPr>
              <a:t>i</a:t>
            </a:r>
            <a:r>
              <a:rPr lang="en-US" sz="1400">
                <a:latin typeface="Calibri" panose="020F0502020204030204" pitchFamily="34" charset="0"/>
                <a:ea typeface="Calibri" panose="020F0502020204030204" pitchFamily="34" charset="0"/>
                <a:cs typeface="Calibri" panose="020F0502020204030204" pitchFamily="34" charset="0"/>
              </a:rPr>
              <a:t>).  As </a:t>
            </a:r>
            <a:r>
              <a:rPr lang="el-GR" sz="1400">
                <a:latin typeface="Calibri" panose="020F0502020204030204" pitchFamily="34" charset="0"/>
                <a:ea typeface="Calibri" panose="020F0502020204030204" pitchFamily="34" charset="0"/>
                <a:cs typeface="Calibri" panose="020F0502020204030204" pitchFamily="34" charset="0"/>
              </a:rPr>
              <a:t>φ</a:t>
            </a:r>
            <a:r>
              <a:rPr lang="en-US" sz="1400" baseline="-25000">
                <a:latin typeface="Calibri" panose="020F0502020204030204" pitchFamily="34" charset="0"/>
                <a:ea typeface="Calibri" panose="020F0502020204030204" pitchFamily="34" charset="0"/>
                <a:cs typeface="Calibri" panose="020F0502020204030204" pitchFamily="34" charset="0"/>
              </a:rPr>
              <a:t>j</a:t>
            </a:r>
            <a:r>
              <a:rPr lang="en-US" sz="1400">
                <a:latin typeface="Calibri" panose="020F0502020204030204" pitchFamily="34" charset="0"/>
                <a:ea typeface="Calibri" panose="020F0502020204030204" pitchFamily="34" charset="0"/>
                <a:cs typeface="Calibri" panose="020F0502020204030204" pitchFamily="34" charset="0"/>
              </a:rPr>
              <a:t> change, so does M.  It is useful to have a concept of the # of matrices that are embedded within the coordinate hypervolume Π</a:t>
            </a:r>
            <a:r>
              <a:rPr lang="en-US" sz="1400" baseline="-25000">
                <a:latin typeface="Calibri" panose="020F0502020204030204" pitchFamily="34" charset="0"/>
                <a:ea typeface="Calibri" panose="020F0502020204030204" pitchFamily="34" charset="0"/>
                <a:cs typeface="Times New Roman" panose="02020603050405020304" pitchFamily="18" charset="0"/>
              </a:rPr>
              <a:t>i</a:t>
            </a:r>
            <a:r>
              <a:rPr lang="en-US" sz="1400">
                <a:latin typeface="Calibri" panose="020F0502020204030204" pitchFamily="34" charset="0"/>
                <a:ea typeface="Calibri" panose="020F0502020204030204" pitchFamily="34" charset="0"/>
                <a:cs typeface="Times New Roman" panose="02020603050405020304" pitchFamily="18" charset="0"/>
              </a:rPr>
              <a:t>d</a:t>
            </a:r>
            <a:r>
              <a:rPr lang="en-US" sz="1400">
                <a:latin typeface="Calibri" panose="020F0502020204030204" pitchFamily="34" charset="0"/>
                <a:ea typeface="Calibri" panose="020F0502020204030204" pitchFamily="34" charset="0"/>
                <a:cs typeface="Calibri" panose="020F0502020204030204" pitchFamily="34" charset="0"/>
              </a:rPr>
              <a:t>φ</a:t>
            </a:r>
            <a:r>
              <a:rPr lang="en-US" sz="1400" baseline="-25000">
                <a:latin typeface="Calibri" panose="020F0502020204030204" pitchFamily="34" charset="0"/>
                <a:ea typeface="Calibri" panose="020F0502020204030204" pitchFamily="34" charset="0"/>
                <a:cs typeface="Times New Roman" panose="02020603050405020304" pitchFamily="18" charset="0"/>
              </a:rPr>
              <a:t>i</a:t>
            </a:r>
            <a:r>
              <a:rPr lang="en-US" sz="1400">
                <a:latin typeface="Calibri" panose="020F0502020204030204" pitchFamily="34" charset="0"/>
                <a:ea typeface="Calibri" panose="020F0502020204030204" pitchFamily="34" charset="0"/>
                <a:cs typeface="Times New Roman" panose="02020603050405020304" pitchFamily="18" charset="0"/>
              </a:rPr>
              <a:t>.  This is denoted dμ(M), and this is done in manner analogous to with vectors.</a:t>
            </a:r>
            <a:endParaRPr lang="en-US" sz="1400">
              <a:latin typeface="Calibri" panose="020F0502020204030204" pitchFamily="34" charset="0"/>
              <a:ea typeface="Calibri" panose="020F0502020204030204" pitchFamily="34" charset="0"/>
              <a:cs typeface="Calibri" panose="020F0502020204030204" pitchFamily="34" charset="0"/>
            </a:endParaRPr>
          </a:p>
          <a:p>
            <a:endParaRPr lang="en-US" sz="1400">
              <a:latin typeface="Calibri" panose="020F0502020204030204" pitchFamily="34" charset="0"/>
              <a:ea typeface="Calibri" panose="020F0502020204030204" pitchFamily="34" charset="0"/>
              <a:cs typeface="Calibri" panose="020F0502020204030204" pitchFamily="34" charset="0"/>
            </a:endParaRPr>
          </a:p>
          <a:p>
            <a:r>
              <a:rPr lang="en-US" sz="1400" b="1">
                <a:latin typeface="Calibri" panose="020F0502020204030204" pitchFamily="34" charset="0"/>
                <a:ea typeface="Calibri" panose="020F0502020204030204" pitchFamily="34" charset="0"/>
                <a:cs typeface="Calibri" panose="020F0502020204030204" pitchFamily="34" charset="0"/>
              </a:rPr>
              <a:t>Magnitude</a:t>
            </a:r>
          </a:p>
          <a:p>
            <a:r>
              <a:rPr lang="en-US" sz="1400">
                <a:latin typeface="Calibri" panose="020F0502020204030204" pitchFamily="34" charset="0"/>
                <a:ea typeface="Calibri" panose="020F0502020204030204" pitchFamily="34" charset="0"/>
                <a:cs typeface="Calibri" panose="020F0502020204030204" pitchFamily="34" charset="0"/>
              </a:rPr>
              <a:t>First </a:t>
            </a:r>
            <a:r>
              <a:rPr lang="en-US" sz="1400">
                <a:latin typeface="Calibri" panose="020F0502020204030204" pitchFamily="34" charset="0"/>
                <a:ea typeface="Calibri" panose="020F0502020204030204" pitchFamily="34" charset="0"/>
                <a:cs typeface="Times New Roman" panose="02020603050405020304" pitchFamily="18" charset="0"/>
              </a:rPr>
              <a:t>we have to decide on a way to calculate the ‘magnitude’ of a matrix.  A frequent choice is, in analogy with vectors, the sum of the moduli of all components |M|</a:t>
            </a:r>
            <a:r>
              <a:rPr lang="en-US" sz="1400" baseline="30000">
                <a:latin typeface="Calibri" panose="020F0502020204030204" pitchFamily="34" charset="0"/>
                <a:ea typeface="Calibri" panose="020F0502020204030204" pitchFamily="34" charset="0"/>
                <a:cs typeface="Times New Roman" panose="02020603050405020304" pitchFamily="18" charset="0"/>
              </a:rPr>
              <a:t>2</a:t>
            </a:r>
            <a:r>
              <a:rPr lang="en-US" sz="1400">
                <a:latin typeface="Calibri" panose="020F0502020204030204" pitchFamily="34" charset="0"/>
                <a:ea typeface="Calibri" panose="020F0502020204030204" pitchFamily="34" charset="0"/>
                <a:cs typeface="Times New Roman" panose="02020603050405020304" pitchFamily="18" charset="0"/>
              </a:rPr>
              <a:t> = </a:t>
            </a:r>
            <a:r>
              <a:rPr lang="en-US" sz="1400">
                <a:latin typeface="Calibri" panose="020F0502020204030204" pitchFamily="34" charset="0"/>
                <a:ea typeface="Calibri" panose="020F0502020204030204" pitchFamily="34" charset="0"/>
                <a:cs typeface="Calibri" panose="020F0502020204030204" pitchFamily="34" charset="0"/>
              </a:rPr>
              <a:t>Σ|</a:t>
            </a:r>
            <a:r>
              <a:rPr lang="en-US" sz="1400">
                <a:latin typeface="Calibri" panose="020F0502020204030204" pitchFamily="34" charset="0"/>
                <a:ea typeface="Calibri" panose="020F0502020204030204" pitchFamily="34" charset="0"/>
                <a:cs typeface="Times New Roman" panose="02020603050405020304" pitchFamily="18" charset="0"/>
              </a:rPr>
              <a:t>M</a:t>
            </a:r>
            <a:r>
              <a:rPr lang="en-US" sz="1400" baseline="-25000">
                <a:latin typeface="Calibri" panose="020F0502020204030204" pitchFamily="34" charset="0"/>
                <a:ea typeface="Calibri" panose="020F0502020204030204" pitchFamily="34" charset="0"/>
                <a:cs typeface="Times New Roman" panose="02020603050405020304" pitchFamily="18" charset="0"/>
              </a:rPr>
              <a:t>ab</a:t>
            </a:r>
            <a:r>
              <a:rPr lang="en-US" sz="1400">
                <a:latin typeface="Calibri" panose="020F0502020204030204" pitchFamily="34" charset="0"/>
                <a:ea typeface="Calibri" panose="020F0502020204030204" pitchFamily="34" charset="0"/>
                <a:cs typeface="Times New Roman" panose="02020603050405020304" pitchFamily="18" charset="0"/>
              </a:rPr>
              <a:t>|</a:t>
            </a:r>
            <a:r>
              <a:rPr lang="en-US" sz="1400" baseline="30000">
                <a:latin typeface="Calibri" panose="020F0502020204030204" pitchFamily="34" charset="0"/>
                <a:ea typeface="Calibri" panose="020F0502020204030204" pitchFamily="34" charset="0"/>
                <a:cs typeface="Times New Roman" panose="02020603050405020304" pitchFamily="18" charset="0"/>
              </a:rPr>
              <a:t>2</a:t>
            </a:r>
            <a:r>
              <a:rPr lang="en-US" sz="1400">
                <a:latin typeface="Calibri" panose="020F0502020204030204" pitchFamily="34" charset="0"/>
                <a:ea typeface="Calibri" panose="020F0502020204030204" pitchFamily="34" charset="0"/>
                <a:cs typeface="Times New Roman" panose="02020603050405020304" pitchFamily="18" charset="0"/>
              </a:rPr>
              <a:t>.  But for the set of transfer matrices, we’ll say: |</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a:t>
            </a:r>
            <a:r>
              <a:rPr lang="en-US" sz="1400" baseline="30000">
                <a:latin typeface="Calibri" panose="020F0502020204030204" pitchFamily="34" charset="0"/>
                <a:ea typeface="Calibri" panose="020F0502020204030204" pitchFamily="34" charset="0"/>
                <a:cs typeface="Times New Roman" panose="02020603050405020304" pitchFamily="18" charset="0"/>
              </a:rPr>
              <a:t>2</a:t>
            </a:r>
            <a:r>
              <a:rPr lang="en-US" sz="1400">
                <a:latin typeface="Calibri" panose="020F0502020204030204" pitchFamily="34" charset="0"/>
                <a:ea typeface="Calibri" panose="020F0502020204030204" pitchFamily="34" charset="0"/>
                <a:cs typeface="Times New Roman" panose="02020603050405020304" pitchFamily="18" charset="0"/>
              </a:rPr>
              <a:t> = Tr(</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a:t>
            </a:r>
            <a:r>
              <a:rPr lang="en-US" sz="1400">
                <a:latin typeface="Calibri" panose="020F0502020204030204" pitchFamily="34" charset="0"/>
                <a:ea typeface="Calibri" panose="020F0502020204030204" pitchFamily="34" charset="0"/>
                <a:cs typeface="Calibri" panose="020F0502020204030204" pitchFamily="34" charset="0"/>
              </a:rPr>
              <a:t>Σ</a:t>
            </a:r>
            <a:r>
              <a:rPr lang="en-US" sz="1400" baseline="-25000">
                <a:latin typeface="Calibri" panose="020F0502020204030204" pitchFamily="34" charset="0"/>
                <a:ea typeface="Calibri" panose="020F0502020204030204" pitchFamily="34" charset="0"/>
                <a:cs typeface="Calibri" panose="020F0502020204030204" pitchFamily="34" charset="0"/>
              </a:rPr>
              <a:t>z</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baseline="30000">
                <a:latin typeface="Calibri" panose="020F0502020204030204" pitchFamily="34" charset="0"/>
                <a:ea typeface="Calibri" panose="020F0502020204030204" pitchFamily="34" charset="0"/>
                <a:cs typeface="Times New Roman" panose="02020603050405020304" pitchFamily="18" charset="0"/>
              </a:rPr>
              <a:t>†</a:t>
            </a:r>
            <a:r>
              <a:rPr lang="en-US" sz="1400">
                <a:latin typeface="Calibri" panose="020F0502020204030204" pitchFamily="34" charset="0"/>
                <a:ea typeface="Calibri" panose="020F0502020204030204" pitchFamily="34" charset="0"/>
                <a:cs typeface="Calibri" panose="020F0502020204030204" pitchFamily="34" charset="0"/>
              </a:rPr>
              <a:t>Σ</a:t>
            </a:r>
            <a:r>
              <a:rPr lang="en-US" sz="1400" baseline="-25000">
                <a:latin typeface="Calibri" panose="020F0502020204030204" pitchFamily="34" charset="0"/>
                <a:ea typeface="Calibri" panose="020F0502020204030204" pitchFamily="34" charset="0"/>
                <a:cs typeface="Times New Roman" panose="02020603050405020304" pitchFamily="18" charset="0"/>
              </a:rPr>
              <a:t>z</a:t>
            </a:r>
            <a:r>
              <a:rPr lang="en-US" sz="1400">
                <a:latin typeface="Calibri" panose="020F0502020204030204" pitchFamily="34" charset="0"/>
                <a:ea typeface="Calibri" panose="020F0502020204030204" pitchFamily="34" charset="0"/>
                <a:cs typeface="Times New Roman" panose="02020603050405020304" pitchFamily="18" charset="0"/>
              </a:rPr>
              <a:t>) = N, where N is the dimension of the matrix.  So effectively, we will be taking the transfer matrices to all lie on hypersphere with radius √N.  </a:t>
            </a:r>
          </a:p>
          <a:p>
            <a:endParaRPr lang="en-US" sz="1400">
              <a:latin typeface="Calibri" panose="020F0502020204030204" pitchFamily="34" charset="0"/>
              <a:ea typeface="Calibri" panose="020F0502020204030204" pitchFamily="34" charset="0"/>
              <a:cs typeface="Times New Roman" panose="02020603050405020304" pitchFamily="18" charset="0"/>
            </a:endParaRPr>
          </a:p>
          <a:p>
            <a:r>
              <a:rPr lang="en-US" sz="1400" b="1">
                <a:latin typeface="Calibri" panose="020F0502020204030204" pitchFamily="34" charset="0"/>
                <a:ea typeface="Calibri" panose="020F0502020204030204" pitchFamily="34" charset="0"/>
                <a:cs typeface="Times New Roman" panose="02020603050405020304" pitchFamily="18" charset="0"/>
              </a:rPr>
              <a:t>Arc Length</a:t>
            </a:r>
          </a:p>
          <a:p>
            <a:r>
              <a:rPr lang="en-US" sz="1400">
                <a:latin typeface="Calibri" panose="020F0502020204030204" pitchFamily="34" charset="0"/>
                <a:ea typeface="Calibri" panose="020F0502020204030204" pitchFamily="34" charset="0"/>
                <a:cs typeface="Times New Roman" panose="02020603050405020304" pitchFamily="18" charset="0"/>
              </a:rPr>
              <a:t>Now suppose we vary the parameters, </a:t>
            </a:r>
            <a:r>
              <a:rPr lang="en-US" sz="1400">
                <a:latin typeface="Calibri" panose="020F0502020204030204" pitchFamily="34" charset="0"/>
                <a:ea typeface="Calibri" panose="020F0502020204030204" pitchFamily="34" charset="0"/>
                <a:cs typeface="Calibri" panose="020F0502020204030204" pitchFamily="34" charset="0"/>
              </a:rPr>
              <a:t>φ</a:t>
            </a:r>
            <a:r>
              <a:rPr lang="en-US" sz="1400" baseline="-25000">
                <a:latin typeface="Calibri" panose="020F0502020204030204" pitchFamily="34" charset="0"/>
                <a:ea typeface="Calibri" panose="020F0502020204030204" pitchFamily="34" charset="0"/>
                <a:cs typeface="Calibri" panose="020F0502020204030204" pitchFamily="34" charset="0"/>
              </a:rPr>
              <a:t>i</a:t>
            </a:r>
            <a:r>
              <a:rPr lang="en-US" sz="1400">
                <a:latin typeface="Calibri" panose="020F0502020204030204" pitchFamily="34" charset="0"/>
                <a:ea typeface="Calibri" panose="020F0502020204030204" pitchFamily="34" charset="0"/>
                <a:cs typeface="Calibri" panose="020F0502020204030204" pitchFamily="34" charset="0"/>
              </a:rPr>
              <a:t>, a bit.  This </a:t>
            </a:r>
            <a:r>
              <a:rPr lang="en-US" sz="1400">
                <a:latin typeface="Calibri" panose="020F0502020204030204" pitchFamily="34" charset="0"/>
                <a:ea typeface="Calibri" panose="020F0502020204030204" pitchFamily="34" charset="0"/>
                <a:cs typeface="Times New Roman" panose="02020603050405020304" pitchFamily="18" charset="0"/>
              </a:rPr>
              <a:t>will cause the matrix to change by an amount d</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This change will be a ‘distance’ ds = √|d</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a:t>
            </a:r>
            <a:r>
              <a:rPr lang="en-US" sz="1400" baseline="30000">
                <a:latin typeface="Calibri" panose="020F0502020204030204" pitchFamily="34" charset="0"/>
                <a:ea typeface="Calibri" panose="020F0502020204030204" pitchFamily="34" charset="0"/>
                <a:cs typeface="Times New Roman" panose="02020603050405020304" pitchFamily="18" charset="0"/>
              </a:rPr>
              <a:t>2</a:t>
            </a:r>
            <a:r>
              <a:rPr lang="en-US" sz="1400">
                <a:latin typeface="Calibri" panose="020F0502020204030204" pitchFamily="34" charset="0"/>
                <a:ea typeface="Calibri" panose="020F0502020204030204" pitchFamily="34" charset="0"/>
                <a:cs typeface="Times New Roman" panose="02020603050405020304" pitchFamily="18" charset="0"/>
              </a:rPr>
              <a:t> away, which can be written ex post facto as ds = √g­</a:t>
            </a:r>
            <a:r>
              <a:rPr lang="en-US" sz="1400" baseline="-25000">
                <a:latin typeface="Calibri" panose="020F0502020204030204" pitchFamily="34" charset="0"/>
                <a:ea typeface="Calibri" panose="020F0502020204030204" pitchFamily="34" charset="0"/>
                <a:cs typeface="Calibri" panose="020F0502020204030204" pitchFamily="34" charset="0"/>
              </a:rPr>
              <a:t>αβ</a:t>
            </a:r>
            <a:r>
              <a:rPr lang="en-US" sz="1400">
                <a:latin typeface="Calibri" panose="020F0502020204030204" pitchFamily="34" charset="0"/>
                <a:ea typeface="Calibri" panose="020F0502020204030204" pitchFamily="34" charset="0"/>
                <a:cs typeface="Times New Roman" panose="02020603050405020304" pitchFamily="18" charset="0"/>
              </a:rPr>
              <a:t>d</a:t>
            </a:r>
            <a:r>
              <a:rPr lang="en-US" sz="1400">
                <a:latin typeface="Calibri" panose="020F0502020204030204" pitchFamily="34" charset="0"/>
                <a:ea typeface="Calibri" panose="020F0502020204030204" pitchFamily="34" charset="0"/>
                <a:cs typeface="Calibri" panose="020F0502020204030204" pitchFamily="34" charset="0"/>
              </a:rPr>
              <a:t>φ</a:t>
            </a:r>
            <a:r>
              <a:rPr lang="en-US" sz="1400" baseline="-25000">
                <a:latin typeface="Calibri" panose="020F0502020204030204" pitchFamily="34" charset="0"/>
                <a:ea typeface="Calibri" panose="020F0502020204030204" pitchFamily="34" charset="0"/>
                <a:cs typeface="Calibri" panose="020F0502020204030204" pitchFamily="34" charset="0"/>
              </a:rPr>
              <a:t>α</a:t>
            </a:r>
            <a:r>
              <a:rPr lang="en-US" sz="1400">
                <a:latin typeface="Calibri" panose="020F0502020204030204" pitchFamily="34" charset="0"/>
                <a:ea typeface="Calibri" panose="020F0502020204030204" pitchFamily="34" charset="0"/>
                <a:cs typeface="Calibri" panose="020F0502020204030204" pitchFamily="34" charset="0"/>
              </a:rPr>
              <a:t>dφ</a:t>
            </a:r>
            <a:r>
              <a:rPr lang="en-US" sz="1400" baseline="-25000">
                <a:latin typeface="Calibri" panose="020F0502020204030204" pitchFamily="34" charset="0"/>
                <a:ea typeface="Calibri" panose="020F0502020204030204" pitchFamily="34" charset="0"/>
                <a:cs typeface="Times New Roman" panose="02020603050405020304" pitchFamily="18" charset="0"/>
              </a:rPr>
              <a:t>β</a:t>
            </a:r>
            <a:r>
              <a:rPr lang="en-US" sz="1400">
                <a:latin typeface="Calibri" panose="020F0502020204030204" pitchFamily="34" charset="0"/>
                <a:ea typeface="Calibri" panose="020F0502020204030204" pitchFamily="34" charset="0"/>
                <a:cs typeface="Times New Roman" panose="02020603050405020304" pitchFamily="18" charset="0"/>
              </a:rPr>
              <a:t>, where g</a:t>
            </a:r>
            <a:r>
              <a:rPr lang="en-US" sz="1400" baseline="-25000">
                <a:latin typeface="Calibri" panose="020F0502020204030204" pitchFamily="34" charset="0"/>
                <a:ea typeface="Calibri" panose="020F0502020204030204" pitchFamily="34" charset="0"/>
                <a:cs typeface="Calibri" panose="020F0502020204030204" pitchFamily="34" charset="0"/>
              </a:rPr>
              <a:t>αβ</a:t>
            </a:r>
            <a:r>
              <a:rPr lang="en-US" sz="1400">
                <a:latin typeface="Calibri" panose="020F0502020204030204" pitchFamily="34" charset="0"/>
                <a:ea typeface="Calibri" panose="020F0502020204030204" pitchFamily="34" charset="0"/>
                <a:cs typeface="Times New Roman" panose="02020603050405020304" pitchFamily="18" charset="0"/>
              </a:rPr>
              <a:t> is metric tensor that emerges from the calculation.  </a:t>
            </a:r>
          </a:p>
          <a:p>
            <a:endParaRPr lang="en-US" sz="1400">
              <a:latin typeface="Calibri" panose="020F0502020204030204" pitchFamily="34" charset="0"/>
              <a:ea typeface="Calibri" panose="020F0502020204030204" pitchFamily="34" charset="0"/>
              <a:cs typeface="Times New Roman" panose="02020603050405020304" pitchFamily="18" charset="0"/>
            </a:endParaRPr>
          </a:p>
          <a:p>
            <a:r>
              <a:rPr lang="en-US" sz="1400" b="1">
                <a:latin typeface="Calibri" panose="020F0502020204030204" pitchFamily="34" charset="0"/>
                <a:ea typeface="Calibri" panose="020F0502020204030204" pitchFamily="34" charset="0"/>
                <a:cs typeface="Times New Roman" panose="02020603050405020304" pitchFamily="18" charset="0"/>
              </a:rPr>
              <a:t>Measure</a:t>
            </a:r>
          </a:p>
          <a:p>
            <a:r>
              <a:rPr lang="en-US" sz="1400">
                <a:latin typeface="Calibri" panose="020F0502020204030204" pitchFamily="34" charset="0"/>
                <a:ea typeface="Calibri" panose="020F0502020204030204" pitchFamily="34" charset="0"/>
                <a:cs typeface="Times New Roman" panose="02020603050405020304" pitchFamily="18" charset="0"/>
              </a:rPr>
              <a:t>From here a volume element can be constructed: dμ(</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 √[det(g</a:t>
            </a:r>
            <a:r>
              <a:rPr lang="en-US" sz="1400" baseline="-25000">
                <a:latin typeface="Calibri" panose="020F0502020204030204" pitchFamily="34" charset="0"/>
                <a:ea typeface="Calibri" panose="020F0502020204030204" pitchFamily="34" charset="0"/>
                <a:cs typeface="Times New Roman" panose="02020603050405020304" pitchFamily="18" charset="0"/>
              </a:rPr>
              <a:t>αβ</a:t>
            </a:r>
            <a:r>
              <a:rPr lang="en-US" sz="1400">
                <a:latin typeface="Calibri" panose="020F0502020204030204" pitchFamily="34" charset="0"/>
                <a:ea typeface="Calibri" panose="020F0502020204030204" pitchFamily="34" charset="0"/>
                <a:cs typeface="Times New Roman" panose="02020603050405020304" pitchFamily="18" charset="0"/>
              </a:rPr>
              <a:t>)]</a:t>
            </a:r>
            <a:r>
              <a:rPr lang="en-US" sz="1400">
                <a:latin typeface="Calibri" panose="020F0502020204030204" pitchFamily="34" charset="0"/>
                <a:ea typeface="Calibri" panose="020F0502020204030204" pitchFamily="34" charset="0"/>
                <a:cs typeface="Calibri" panose="020F0502020204030204" pitchFamily="34" charset="0"/>
              </a:rPr>
              <a:t>Π</a:t>
            </a:r>
            <a:r>
              <a:rPr lang="en-US" sz="1400" baseline="-25000">
                <a:latin typeface="Calibri" panose="020F0502020204030204" pitchFamily="34" charset="0"/>
                <a:ea typeface="Calibri" panose="020F0502020204030204" pitchFamily="34" charset="0"/>
                <a:cs typeface="Times New Roman" panose="02020603050405020304" pitchFamily="18" charset="0"/>
              </a:rPr>
              <a:t>i</a:t>
            </a:r>
            <a:r>
              <a:rPr lang="en-US" sz="1400">
                <a:latin typeface="Calibri" panose="020F0502020204030204" pitchFamily="34" charset="0"/>
                <a:ea typeface="Calibri" panose="020F0502020204030204" pitchFamily="34" charset="0"/>
                <a:cs typeface="Times New Roman" panose="02020603050405020304" pitchFamily="18" charset="0"/>
              </a:rPr>
              <a:t>d</a:t>
            </a:r>
            <a:r>
              <a:rPr lang="en-US" sz="1400">
                <a:latin typeface="Calibri" panose="020F0502020204030204" pitchFamily="34" charset="0"/>
                <a:ea typeface="Calibri" panose="020F0502020204030204" pitchFamily="34" charset="0"/>
                <a:cs typeface="Calibri" panose="020F0502020204030204" pitchFamily="34" charset="0"/>
              </a:rPr>
              <a:t>φ</a:t>
            </a:r>
            <a:r>
              <a:rPr lang="en-US" sz="1400" baseline="-25000">
                <a:latin typeface="Calibri" panose="020F0502020204030204" pitchFamily="34" charset="0"/>
                <a:ea typeface="Calibri" panose="020F0502020204030204" pitchFamily="34" charset="0"/>
                <a:cs typeface="Times New Roman" panose="02020603050405020304" pitchFamily="18" charset="0"/>
              </a:rPr>
              <a:t>i</a:t>
            </a:r>
            <a:r>
              <a:rPr lang="en-US" sz="1400">
                <a:latin typeface="Calibri" panose="020F0502020204030204" pitchFamily="34" charset="0"/>
                <a:ea typeface="Calibri" panose="020F0502020204030204" pitchFamily="34" charset="0"/>
                <a:cs typeface="Times New Roman" panose="02020603050405020304" pitchFamily="18" charset="0"/>
              </a:rPr>
              <a:t>.  We’ll write this variously as (</a:t>
            </a:r>
            <a:r>
              <a:rPr lang="en-US" sz="1400">
                <a:solidFill>
                  <a:srgbClr val="FF0000"/>
                </a:solidFill>
                <a:latin typeface="Calibri" panose="020F0502020204030204" pitchFamily="34" charset="0"/>
                <a:ea typeface="Calibri" panose="020F0502020204030204" pitchFamily="34" charset="0"/>
                <a:cs typeface="Times New Roman" panose="02020603050405020304" pitchFamily="18" charset="0"/>
              </a:rPr>
              <a:t>so note that dM meant an actual matrix difference above, but in context below, means product of differentials of independent variables within dM</a:t>
            </a:r>
            <a:r>
              <a:rPr lang="en-US" sz="1400">
                <a:latin typeface="Calibri" panose="020F0502020204030204" pitchFamily="34" charset="0"/>
                <a:ea typeface="Calibri" panose="020F0502020204030204" pitchFamily="34" charset="0"/>
                <a:cs typeface="Times New Roman" panose="02020603050405020304" pitchFamily="18" charset="0"/>
              </a:rPr>
              <a:t>):</a:t>
            </a:r>
          </a:p>
        </p:txBody>
      </p:sp>
      <p:graphicFrame>
        <p:nvGraphicFramePr>
          <p:cNvPr id="6" name="Object 5">
            <a:extLst>
              <a:ext uri="{FF2B5EF4-FFF2-40B4-BE49-F238E27FC236}">
                <a16:creationId xmlns:a16="http://schemas.microsoft.com/office/drawing/2014/main" id="{4CB434B9-0F90-4877-88AB-9F69BC9206F4}"/>
              </a:ext>
            </a:extLst>
          </p:cNvPr>
          <p:cNvGraphicFramePr>
            <a:graphicFrameLocks noChangeAspect="1"/>
          </p:cNvGraphicFramePr>
          <p:nvPr>
            <p:extLst>
              <p:ext uri="{D42A27DB-BD31-4B8C-83A1-F6EECF244321}">
                <p14:modId xmlns:p14="http://schemas.microsoft.com/office/powerpoint/2010/main" val="567525769"/>
              </p:ext>
            </p:extLst>
          </p:nvPr>
        </p:nvGraphicFramePr>
        <p:xfrm>
          <a:off x="499620" y="4450325"/>
          <a:ext cx="2618745" cy="467633"/>
        </p:xfrm>
        <a:graphic>
          <a:graphicData uri="http://schemas.openxmlformats.org/presentationml/2006/ole">
            <mc:AlternateContent xmlns:mc="http://schemas.openxmlformats.org/markup-compatibility/2006">
              <mc:Choice xmlns:v="urn:schemas-microsoft-com:vml" Requires="v">
                <p:oleObj name="Equation" r:id="rId2" imgW="2146300" imgH="342900" progId="Equation.DSMT4">
                  <p:embed/>
                </p:oleObj>
              </mc:Choice>
              <mc:Fallback>
                <p:oleObj name="Equation" r:id="rId2" imgW="2146300" imgH="3429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9620" y="4450325"/>
                        <a:ext cx="2618745" cy="467633"/>
                      </a:xfrm>
                      <a:prstGeom prst="rect">
                        <a:avLst/>
                      </a:prstGeom>
                      <a:noFill/>
                    </p:spPr>
                  </p:pic>
                </p:oleObj>
              </mc:Fallback>
            </mc:AlternateContent>
          </a:graphicData>
        </a:graphic>
      </p:graphicFrame>
      <p:sp>
        <p:nvSpPr>
          <p:cNvPr id="7" name="Rectangle 6">
            <a:extLst>
              <a:ext uri="{FF2B5EF4-FFF2-40B4-BE49-F238E27FC236}">
                <a16:creationId xmlns:a16="http://schemas.microsoft.com/office/drawing/2014/main" id="{97DB770C-CBF5-4508-9627-21A5B7B18BBE}"/>
              </a:ext>
            </a:extLst>
          </p:cNvPr>
          <p:cNvSpPr/>
          <p:nvPr/>
        </p:nvSpPr>
        <p:spPr>
          <a:xfrm>
            <a:off x="395926" y="4974223"/>
            <a:ext cx="11287027" cy="95410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Times New Roman" panose="02020603050405020304" pitchFamily="18" charset="0"/>
              </a:rPr>
              <a:t>An important property of the transfer matrix measure is that it is invariant with respect to group operations, meaning that if we take every matrix within a space d</a:t>
            </a:r>
            <a:r>
              <a:rPr lang="en-US" sz="1400">
                <a:latin typeface="Calibri" panose="020F0502020204030204" pitchFamily="34" charset="0"/>
                <a:ea typeface="Calibri" panose="020F0502020204030204" pitchFamily="34" charset="0"/>
                <a:cs typeface="Calibri" panose="020F0502020204030204" pitchFamily="34" charset="0"/>
              </a:rPr>
              <a:t>μ</a:t>
            </a:r>
            <a:r>
              <a:rPr lang="en-US" sz="1400">
                <a:latin typeface="Calibri" panose="020F0502020204030204" pitchFamily="34" charset="0"/>
                <a:ea typeface="Calibri" panose="020F0502020204030204" pitchFamily="34" charset="0"/>
                <a:cs typeface="Times New Roman" panose="02020603050405020304" pitchFamily="18" charset="0"/>
              </a:rPr>
              <a:t>(</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and multiply it by an arbitrary (constant) transfer matrix </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baseline="-25000">
                <a:latin typeface="Calibri" panose="020F0502020204030204" pitchFamily="34" charset="0"/>
                <a:ea typeface="Calibri" panose="020F0502020204030204" pitchFamily="34" charset="0"/>
                <a:cs typeface="Times New Roman" panose="02020603050405020304" pitchFamily="18" charset="0"/>
              </a:rPr>
              <a:t>0</a:t>
            </a:r>
            <a:r>
              <a:rPr lang="en-US" sz="1400">
                <a:latin typeface="Calibri" panose="020F0502020204030204" pitchFamily="34" charset="0"/>
                <a:ea typeface="Calibri" panose="020F0502020204030204" pitchFamily="34" charset="0"/>
                <a:cs typeface="Times New Roman" panose="02020603050405020304" pitchFamily="18" charset="0"/>
              </a:rPr>
              <a:t>, the number of matrices in the new space centered at </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Calibri" panose="020F0502020204030204" pitchFamily="34" charset="0"/>
              </a:rPr>
              <a:t>ʹ</a:t>
            </a:r>
            <a:r>
              <a:rPr lang="en-US" sz="1400">
                <a:latin typeface="Calibri" panose="020F0502020204030204" pitchFamily="34" charset="0"/>
                <a:ea typeface="Calibri" panose="020F0502020204030204" pitchFamily="34" charset="0"/>
                <a:cs typeface="Times New Roman" panose="02020603050405020304" pitchFamily="18" charset="0"/>
              </a:rPr>
              <a:t> = </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baseline="-25000">
                <a:latin typeface="Calibri" panose="020F0502020204030204" pitchFamily="34" charset="0"/>
                <a:ea typeface="Calibri" panose="020F0502020204030204" pitchFamily="34" charset="0"/>
                <a:cs typeface="Times New Roman" panose="02020603050405020304" pitchFamily="18" charset="0"/>
              </a:rPr>
              <a:t>0</a:t>
            </a:r>
            <a:r>
              <a:rPr lang="en-US" sz="1400">
                <a:latin typeface="Calibri" panose="020F0502020204030204" pitchFamily="34" charset="0"/>
                <a:ea typeface="Calibri" panose="020F0502020204030204" pitchFamily="34" charset="0"/>
                <a:cs typeface="Times New Roman" panose="02020603050405020304" pitchFamily="18" charset="0"/>
              </a:rPr>
              <a:t>, which we’ll call d</a:t>
            </a:r>
            <a:r>
              <a:rPr lang="en-US" sz="1400">
                <a:latin typeface="Calibri" panose="020F0502020204030204" pitchFamily="34" charset="0"/>
                <a:ea typeface="Calibri" panose="020F0502020204030204" pitchFamily="34" charset="0"/>
                <a:cs typeface="Calibri" panose="020F0502020204030204" pitchFamily="34" charset="0"/>
              </a:rPr>
              <a:t>μ</a:t>
            </a:r>
            <a:r>
              <a:rPr lang="en-US" sz="1400">
                <a:latin typeface="Calibri" panose="020F0502020204030204" pitchFamily="34" charset="0"/>
                <a:ea typeface="Calibri" panose="020F0502020204030204" pitchFamily="34" charset="0"/>
                <a:cs typeface="Times New Roman" panose="02020603050405020304" pitchFamily="18" charset="0"/>
              </a:rPr>
              <a:t>(</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Calibri" panose="020F0502020204030204" pitchFamily="34" charset="0"/>
              </a:rPr>
              <a:t>ʹ</a:t>
            </a:r>
            <a:r>
              <a:rPr lang="en-US" sz="1400">
                <a:latin typeface="Calibri" panose="020F0502020204030204" pitchFamily="34" charset="0"/>
                <a:ea typeface="Calibri" panose="020F0502020204030204" pitchFamily="34" charset="0"/>
                <a:cs typeface="Times New Roman" panose="02020603050405020304" pitchFamily="18" charset="0"/>
              </a:rPr>
              <a:t>), will be identical to the original number d</a:t>
            </a:r>
            <a:r>
              <a:rPr lang="en-US" sz="1400">
                <a:latin typeface="Calibri" panose="020F0502020204030204" pitchFamily="34" charset="0"/>
                <a:ea typeface="Calibri" panose="020F0502020204030204" pitchFamily="34" charset="0"/>
                <a:cs typeface="Calibri" panose="020F0502020204030204" pitchFamily="34" charset="0"/>
              </a:rPr>
              <a:t>μ</a:t>
            </a:r>
            <a:r>
              <a:rPr lang="en-US" sz="1400">
                <a:latin typeface="Calibri" panose="020F0502020204030204" pitchFamily="34" charset="0"/>
                <a:ea typeface="Calibri" panose="020F0502020204030204" pitchFamily="34" charset="0"/>
                <a:cs typeface="Times New Roman" panose="02020603050405020304" pitchFamily="18" charset="0"/>
              </a:rPr>
              <a:t>(</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This makes the measure a ‘Haar’ measure.  In symbols this means that d</a:t>
            </a:r>
            <a:r>
              <a:rPr lang="en-US" sz="1400">
                <a:latin typeface="Calibri" panose="020F0502020204030204" pitchFamily="34" charset="0"/>
                <a:ea typeface="Calibri" panose="020F0502020204030204" pitchFamily="34" charset="0"/>
                <a:cs typeface="Calibri" panose="020F0502020204030204" pitchFamily="34" charset="0"/>
              </a:rPr>
              <a:t>μ</a:t>
            </a:r>
            <a:r>
              <a:rPr lang="en-US" sz="1400">
                <a:latin typeface="Calibri" panose="020F0502020204030204" pitchFamily="34" charset="0"/>
                <a:ea typeface="Calibri" panose="020F0502020204030204" pitchFamily="34" charset="0"/>
                <a:cs typeface="Times New Roman" panose="02020603050405020304" pitchFamily="18" charset="0"/>
              </a:rPr>
              <a:t>(</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b="1">
                <a:latin typeface="Calibri" panose="020F0502020204030204" pitchFamily="34" charset="0"/>
                <a:ea typeface="Calibri" panose="020F0502020204030204" pitchFamily="34" charset="0"/>
                <a:cs typeface="Calibri" panose="020F0502020204030204" pitchFamily="34" charset="0"/>
              </a:rPr>
              <a:t>ʹ</a:t>
            </a:r>
            <a:r>
              <a:rPr lang="en-US" sz="1400">
                <a:latin typeface="Calibri" panose="020F0502020204030204" pitchFamily="34" charset="0"/>
                <a:ea typeface="Calibri" panose="020F0502020204030204" pitchFamily="34" charset="0"/>
                <a:cs typeface="Times New Roman" panose="02020603050405020304" pitchFamily="18" charset="0"/>
              </a:rPr>
              <a:t>) = </a:t>
            </a:r>
            <a:r>
              <a:rPr lang="en-US" sz="1400">
                <a:latin typeface="Calibri" panose="020F0502020204030204" pitchFamily="34" charset="0"/>
                <a:ea typeface="Calibri" panose="020F0502020204030204" pitchFamily="34" charset="0"/>
                <a:cs typeface="Calibri" panose="020F0502020204030204" pitchFamily="34" charset="0"/>
              </a:rPr>
              <a:t>μ</a:t>
            </a:r>
            <a:r>
              <a:rPr lang="en-US" sz="1400">
                <a:latin typeface="Calibri" panose="020F0502020204030204" pitchFamily="34" charset="0"/>
                <a:ea typeface="Calibri" panose="020F0502020204030204" pitchFamily="34" charset="0"/>
                <a:cs typeface="Times New Roman" panose="02020603050405020304" pitchFamily="18" charset="0"/>
              </a:rPr>
              <a:t>(</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Calibri" panose="020F0502020204030204" pitchFamily="34" charset="0"/>
              </a:rPr>
              <a:t>ʹ</a:t>
            </a:r>
            <a:r>
              <a:rPr lang="en-US" sz="1400">
                <a:latin typeface="Calibri" panose="020F0502020204030204" pitchFamily="34" charset="0"/>
                <a:ea typeface="Calibri" panose="020F0502020204030204" pitchFamily="34" charset="0"/>
                <a:cs typeface="Times New Roman" panose="02020603050405020304" pitchFamily="18" charset="0"/>
              </a:rPr>
              <a:t>)J</a:t>
            </a:r>
            <a:r>
              <a:rPr lang="en-US" sz="1400" b="1" baseline="30000">
                <a:latin typeface="Calibri" panose="020F0502020204030204" pitchFamily="34" charset="0"/>
                <a:ea typeface="Calibri" panose="020F0502020204030204" pitchFamily="34" charset="0"/>
                <a:cs typeface="Times New Roman" panose="02020603050405020304" pitchFamily="18" charset="0"/>
              </a:rPr>
              <a:t>M</a:t>
            </a:r>
            <a:r>
              <a:rPr lang="en-US" sz="1400" baseline="30000">
                <a:latin typeface="Calibri" panose="020F0502020204030204" pitchFamily="34" charset="0"/>
                <a:ea typeface="Calibri" panose="020F0502020204030204" pitchFamily="34" charset="0"/>
                <a:cs typeface="Times New Roman" panose="02020603050405020304" pitchFamily="18" charset="0"/>
              </a:rPr>
              <a:t>ʹ</a:t>
            </a:r>
            <a:r>
              <a:rPr lang="en-US" sz="1400" b="1" baseline="-25000">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d</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(where J</a:t>
            </a:r>
            <a:r>
              <a:rPr lang="en-US" sz="1400" b="1" baseline="30000">
                <a:latin typeface="Calibri" panose="020F0502020204030204" pitchFamily="34" charset="0"/>
                <a:ea typeface="Calibri" panose="020F0502020204030204" pitchFamily="34" charset="0"/>
                <a:cs typeface="Times New Roman" panose="02020603050405020304" pitchFamily="18" charset="0"/>
              </a:rPr>
              <a:t>M</a:t>
            </a:r>
            <a:r>
              <a:rPr lang="en-US" sz="1400" baseline="30000">
                <a:latin typeface="Calibri" panose="020F0502020204030204" pitchFamily="34" charset="0"/>
                <a:ea typeface="Calibri" panose="020F0502020204030204" pitchFamily="34" charset="0"/>
                <a:cs typeface="Calibri" panose="020F0502020204030204" pitchFamily="34" charset="0"/>
              </a:rPr>
              <a:t>ʹ</a:t>
            </a:r>
            <a:r>
              <a:rPr lang="en-US" sz="1400" b="1" baseline="-25000">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 det(</a:t>
            </a:r>
            <a:r>
              <a:rPr lang="en-US" sz="1400">
                <a:latin typeface="Calibri" panose="020F0502020204030204" pitchFamily="34" charset="0"/>
                <a:ea typeface="Calibri" panose="020F0502020204030204" pitchFamily="34" charset="0"/>
                <a:cs typeface="Calibri" panose="020F0502020204030204" pitchFamily="34" charset="0"/>
              </a:rPr>
              <a:t>∂</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Calibri" panose="020F0502020204030204" pitchFamily="34" charset="0"/>
              </a:rPr>
              <a:t>ʹ</a:t>
            </a:r>
            <a:r>
              <a:rPr lang="en-US" sz="1400">
                <a:latin typeface="Calibri" panose="020F0502020204030204" pitchFamily="34" charset="0"/>
                <a:ea typeface="Calibri" panose="020F0502020204030204" pitchFamily="34" charset="0"/>
                <a:cs typeface="Times New Roman" panose="02020603050405020304" pitchFamily="18" charset="0"/>
              </a:rPr>
              <a:t>/</a:t>
            </a:r>
            <a:r>
              <a:rPr lang="en-US" sz="1400">
                <a:latin typeface="Calibri" panose="020F0502020204030204" pitchFamily="34" charset="0"/>
                <a:ea typeface="Calibri" panose="020F0502020204030204" pitchFamily="34" charset="0"/>
                <a:cs typeface="Calibri" panose="020F0502020204030204" pitchFamily="34" charset="0"/>
              </a:rPr>
              <a:t>∂</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is the transformation Jacobian) is equal to </a:t>
            </a:r>
            <a:r>
              <a:rPr lang="en-US" sz="1400">
                <a:latin typeface="Calibri" panose="020F0502020204030204" pitchFamily="34" charset="0"/>
                <a:ea typeface="Calibri" panose="020F0502020204030204" pitchFamily="34" charset="0"/>
                <a:cs typeface="Calibri" panose="020F0502020204030204" pitchFamily="34" charset="0"/>
              </a:rPr>
              <a:t>μ</a:t>
            </a:r>
            <a:r>
              <a:rPr lang="en-US" sz="1400">
                <a:latin typeface="Calibri" panose="020F0502020204030204" pitchFamily="34" charset="0"/>
                <a:ea typeface="Calibri" panose="020F0502020204030204" pitchFamily="34" charset="0"/>
                <a:cs typeface="Times New Roman" panose="02020603050405020304" pitchFamily="18" charset="0"/>
              </a:rPr>
              <a:t>(</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)d</a:t>
            </a:r>
            <a:r>
              <a:rPr lang="en-US" sz="1400" b="1">
                <a:latin typeface="Calibri" panose="020F0502020204030204" pitchFamily="34" charset="0"/>
                <a:ea typeface="Calibri" panose="020F0502020204030204" pitchFamily="34" charset="0"/>
                <a:cs typeface="Times New Roman" panose="02020603050405020304" pitchFamily="18" charset="0"/>
              </a:rPr>
              <a:t>M</a:t>
            </a:r>
            <a:r>
              <a:rPr lang="en-US" sz="1400">
                <a:latin typeface="Calibri" panose="020F0502020204030204" pitchFamily="34" charset="0"/>
                <a:ea typeface="Calibri" panose="020F0502020204030204" pitchFamily="34" charset="0"/>
                <a:cs typeface="Times New Roman" panose="02020603050405020304" pitchFamily="18" charset="0"/>
              </a:rPr>
              <a:t> itself.  And so we see an important identity we’ll use later:</a:t>
            </a:r>
          </a:p>
        </p:txBody>
      </p:sp>
      <p:graphicFrame>
        <p:nvGraphicFramePr>
          <p:cNvPr id="9" name="Object 8">
            <a:extLst>
              <a:ext uri="{FF2B5EF4-FFF2-40B4-BE49-F238E27FC236}">
                <a16:creationId xmlns:a16="http://schemas.microsoft.com/office/drawing/2014/main" id="{5B23333F-24E4-48C6-B557-E3C298782798}"/>
              </a:ext>
            </a:extLst>
          </p:cNvPr>
          <p:cNvGraphicFramePr>
            <a:graphicFrameLocks noChangeAspect="1"/>
          </p:cNvGraphicFramePr>
          <p:nvPr>
            <p:extLst>
              <p:ext uri="{D42A27DB-BD31-4B8C-83A1-F6EECF244321}">
                <p14:modId xmlns:p14="http://schemas.microsoft.com/office/powerpoint/2010/main" val="702508885"/>
              </p:ext>
            </p:extLst>
          </p:nvPr>
        </p:nvGraphicFramePr>
        <p:xfrm>
          <a:off x="509588" y="6057953"/>
          <a:ext cx="1697037" cy="639762"/>
        </p:xfrm>
        <a:graphic>
          <a:graphicData uri="http://schemas.openxmlformats.org/presentationml/2006/ole">
            <mc:AlternateContent xmlns:mc="http://schemas.openxmlformats.org/markup-compatibility/2006">
              <mc:Choice xmlns:v="urn:schemas-microsoft-com:vml" Requires="v">
                <p:oleObj name="Equation" r:id="rId4" imgW="1155600" imgH="457200" progId="Equation.DSMT4">
                  <p:embed/>
                </p:oleObj>
              </mc:Choice>
              <mc:Fallback>
                <p:oleObj name="Equation" r:id="rId4" imgW="1155600" imgH="457200" progId="Equation.DSMT4">
                  <p:embed/>
                  <p:pic>
                    <p:nvPicPr>
                      <p:cNvPr id="0" name="Object 4"/>
                      <p:cNvPicPr>
                        <a:picLocks noChangeAspect="1" noChangeArrowheads="1"/>
                      </p:cNvPicPr>
                      <p:nvPr/>
                    </p:nvPicPr>
                    <p:blipFill>
                      <a:blip r:embed="rId5"/>
                      <a:srcRect/>
                      <a:stretch>
                        <a:fillRect/>
                      </a:stretch>
                    </p:blipFill>
                    <p:spPr bwMode="auto">
                      <a:xfrm>
                        <a:off x="509588" y="6057953"/>
                        <a:ext cx="1697037" cy="639762"/>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7931581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D0B0-C4CA-4528-8B91-073BA43516CB}"/>
              </a:ext>
            </a:extLst>
          </p:cNvPr>
          <p:cNvSpPr>
            <a:spLocks noGrp="1"/>
          </p:cNvSpPr>
          <p:nvPr>
            <p:ph type="ctrTitle"/>
          </p:nvPr>
        </p:nvSpPr>
        <p:spPr>
          <a:xfrm>
            <a:off x="3127791" y="207963"/>
            <a:ext cx="5603253" cy="602742"/>
          </a:xfrm>
        </p:spPr>
        <p:txBody>
          <a:bodyPr>
            <a:normAutofit fontScale="90000"/>
          </a:bodyPr>
          <a:lstStyle/>
          <a:p>
            <a:r>
              <a:rPr lang="en-US" sz="3600" b="1" u="sng">
                <a:latin typeface="+mn-lt"/>
              </a:rPr>
              <a:t>Random Matrices (Measures)</a:t>
            </a:r>
            <a:endParaRPr lang="en-US" b="1" u="sng">
              <a:latin typeface="+mn-lt"/>
            </a:endParaRPr>
          </a:p>
        </p:txBody>
      </p:sp>
      <p:sp>
        <p:nvSpPr>
          <p:cNvPr id="4" name="Rectangle 3">
            <a:extLst>
              <a:ext uri="{FF2B5EF4-FFF2-40B4-BE49-F238E27FC236}">
                <a16:creationId xmlns:a16="http://schemas.microsoft.com/office/drawing/2014/main" id="{1CE0E986-CD5E-4B5C-A108-89FC29E3C512}"/>
              </a:ext>
            </a:extLst>
          </p:cNvPr>
          <p:cNvSpPr/>
          <p:nvPr/>
        </p:nvSpPr>
        <p:spPr>
          <a:xfrm>
            <a:off x="395927" y="1252797"/>
            <a:ext cx="10209228" cy="738664"/>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Turns out, for what it’s worth, that the measures of N by N Hermitian matrices with orthogonal, unitary, and self-dual eigenvectors as well as the </a:t>
            </a:r>
            <a:r>
              <a:rPr lang="el-GR" sz="1400">
                <a:latin typeface="Calibri" panose="020F0502020204030204" pitchFamily="34" charset="0"/>
                <a:ea typeface="Calibri" panose="020F0502020204030204" pitchFamily="34" charset="0"/>
                <a:cs typeface="Calibri" panose="020F0502020204030204" pitchFamily="34" charset="0"/>
              </a:rPr>
              <a:t>β</a:t>
            </a:r>
            <a:r>
              <a:rPr lang="en-US" sz="1400">
                <a:latin typeface="Calibri" panose="020F0502020204030204" pitchFamily="34" charset="0"/>
                <a:ea typeface="Calibri" panose="020F0502020204030204" pitchFamily="34" charset="0"/>
                <a:cs typeface="Calibri" panose="020F0502020204030204" pitchFamily="34" charset="0"/>
              </a:rPr>
              <a:t> = 1, 2, 4 transfer matrices have the following rough form in the eigenbasis (or in the latter case, the eigenbasis of MM†), respectively:</a:t>
            </a:r>
          </a:p>
        </p:txBody>
      </p:sp>
      <p:sp>
        <p:nvSpPr>
          <p:cNvPr id="17" name="Rectangle 8">
            <a:extLst>
              <a:ext uri="{FF2B5EF4-FFF2-40B4-BE49-F238E27FC236}">
                <a16:creationId xmlns:a16="http://schemas.microsoft.com/office/drawing/2014/main" id="{8D1D50A4-711B-473E-9BE7-5DE0A9D496C4}"/>
              </a:ext>
            </a:extLst>
          </p:cNvPr>
          <p:cNvSpPr>
            <a:spLocks noChangeArrowheads="1"/>
          </p:cNvSpPr>
          <p:nvPr/>
        </p:nvSpPr>
        <p:spPr bwMode="auto">
          <a:xfrm>
            <a:off x="-33552"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4">
            <a:extLst>
              <a:ext uri="{FF2B5EF4-FFF2-40B4-BE49-F238E27FC236}">
                <a16:creationId xmlns:a16="http://schemas.microsoft.com/office/drawing/2014/main" id="{A8BE6AC4-7545-4D17-ABDC-1D980E9DF087}"/>
              </a:ext>
            </a:extLst>
          </p:cNvPr>
          <p:cNvSpPr>
            <a:spLocks noChangeArrowheads="1"/>
          </p:cNvSpPr>
          <p:nvPr/>
        </p:nvSpPr>
        <p:spPr bwMode="auto">
          <a:xfrm>
            <a:off x="139712" y="28294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6">
            <a:extLst>
              <a:ext uri="{FF2B5EF4-FFF2-40B4-BE49-F238E27FC236}">
                <a16:creationId xmlns:a16="http://schemas.microsoft.com/office/drawing/2014/main" id="{B8353E30-14BF-49B1-B6A0-80C801626A2F}"/>
              </a:ext>
            </a:extLst>
          </p:cNvPr>
          <p:cNvSpPr>
            <a:spLocks noChangeArrowheads="1"/>
          </p:cNvSpPr>
          <p:nvPr/>
        </p:nvSpPr>
        <p:spPr bwMode="auto">
          <a:xfrm>
            <a:off x="11675"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8">
            <a:extLst>
              <a:ext uri="{FF2B5EF4-FFF2-40B4-BE49-F238E27FC236}">
                <a16:creationId xmlns:a16="http://schemas.microsoft.com/office/drawing/2014/main" id="{B69DED3D-EC6A-4E72-B023-C1AFDE25175C}"/>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 name="Object 19">
            <a:extLst>
              <a:ext uri="{FF2B5EF4-FFF2-40B4-BE49-F238E27FC236}">
                <a16:creationId xmlns:a16="http://schemas.microsoft.com/office/drawing/2014/main" id="{EC6BFFDD-351F-4B87-AF54-8C4489C8922C}"/>
              </a:ext>
            </a:extLst>
          </p:cNvPr>
          <p:cNvGraphicFramePr>
            <a:graphicFrameLocks noChangeAspect="1"/>
          </p:cNvGraphicFramePr>
          <p:nvPr>
            <p:extLst>
              <p:ext uri="{D42A27DB-BD31-4B8C-83A1-F6EECF244321}">
                <p14:modId xmlns:p14="http://schemas.microsoft.com/office/powerpoint/2010/main" val="3346438694"/>
              </p:ext>
            </p:extLst>
          </p:nvPr>
        </p:nvGraphicFramePr>
        <p:xfrm>
          <a:off x="434975" y="2047875"/>
          <a:ext cx="5421313" cy="633413"/>
        </p:xfrm>
        <a:graphic>
          <a:graphicData uri="http://schemas.openxmlformats.org/presentationml/2006/ole">
            <mc:AlternateContent xmlns:mc="http://schemas.openxmlformats.org/markup-compatibility/2006">
              <mc:Choice xmlns:v="urn:schemas-microsoft-com:vml" Requires="v">
                <p:oleObj name="Equation" r:id="rId3" imgW="3695400" imgH="431640" progId="Equation.DSMT4">
                  <p:embed/>
                </p:oleObj>
              </mc:Choice>
              <mc:Fallback>
                <p:oleObj name="Equation" r:id="rId3" imgW="3695400" imgH="431640" progId="Equation.DSMT4">
                  <p:embed/>
                  <p:pic>
                    <p:nvPicPr>
                      <p:cNvPr id="20" name="Object 19">
                        <a:extLst>
                          <a:ext uri="{FF2B5EF4-FFF2-40B4-BE49-F238E27FC236}">
                            <a16:creationId xmlns:a16="http://schemas.microsoft.com/office/drawing/2014/main" id="{EC6BFFDD-351F-4B87-AF54-8C4489C8922C}"/>
                          </a:ext>
                        </a:extLst>
                      </p:cNvPr>
                      <p:cNvPicPr>
                        <a:picLocks noChangeAspect="1" noChangeArrowheads="1"/>
                      </p:cNvPicPr>
                      <p:nvPr/>
                    </p:nvPicPr>
                    <p:blipFill>
                      <a:blip r:embed="rId4"/>
                      <a:srcRect/>
                      <a:stretch>
                        <a:fillRect/>
                      </a:stretch>
                    </p:blipFill>
                    <p:spPr bwMode="auto">
                      <a:xfrm>
                        <a:off x="434975" y="2047875"/>
                        <a:ext cx="5421313" cy="633413"/>
                      </a:xfrm>
                      <a:prstGeom prst="rect">
                        <a:avLst/>
                      </a:prstGeom>
                      <a:noFill/>
                    </p:spPr>
                  </p:pic>
                </p:oleObj>
              </mc:Fallback>
            </mc:AlternateContent>
          </a:graphicData>
        </a:graphic>
      </p:graphicFrame>
      <p:sp>
        <p:nvSpPr>
          <p:cNvPr id="5" name="Rectangle 11">
            <a:extLst>
              <a:ext uri="{FF2B5EF4-FFF2-40B4-BE49-F238E27FC236}">
                <a16:creationId xmlns:a16="http://schemas.microsoft.com/office/drawing/2014/main" id="{983F37FD-4BEB-41BF-BA61-D6059F5F069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40428193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D0B0-C4CA-4528-8B91-073BA43516CB}"/>
              </a:ext>
            </a:extLst>
          </p:cNvPr>
          <p:cNvSpPr>
            <a:spLocks noGrp="1"/>
          </p:cNvSpPr>
          <p:nvPr>
            <p:ph type="ctrTitle"/>
          </p:nvPr>
        </p:nvSpPr>
        <p:spPr>
          <a:xfrm>
            <a:off x="3127792" y="207963"/>
            <a:ext cx="4876800" cy="602742"/>
          </a:xfrm>
        </p:spPr>
        <p:txBody>
          <a:bodyPr>
            <a:normAutofit fontScale="90000"/>
          </a:bodyPr>
          <a:lstStyle/>
          <a:p>
            <a:r>
              <a:rPr lang="en-US" sz="3600" b="1" u="sng">
                <a:latin typeface="+mn-lt"/>
              </a:rPr>
              <a:t>Random Matrices (Entropy)</a:t>
            </a:r>
            <a:endParaRPr lang="en-US" b="1" u="sng">
              <a:latin typeface="+mn-lt"/>
            </a:endParaRPr>
          </a:p>
        </p:txBody>
      </p:sp>
      <p:sp>
        <p:nvSpPr>
          <p:cNvPr id="4" name="Rectangle 3">
            <a:extLst>
              <a:ext uri="{FF2B5EF4-FFF2-40B4-BE49-F238E27FC236}">
                <a16:creationId xmlns:a16="http://schemas.microsoft.com/office/drawing/2014/main" id="{1CE0E986-CD5E-4B5C-A108-89FC29E3C512}"/>
              </a:ext>
            </a:extLst>
          </p:cNvPr>
          <p:cNvSpPr/>
          <p:nvPr/>
        </p:nvSpPr>
        <p:spPr>
          <a:xfrm>
            <a:off x="346607" y="1118869"/>
            <a:ext cx="11316176" cy="738664"/>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In many contexts, matrices are random variables, and it is of interest to determine their probability distribution.  Often this distribution takes the form of the most random arrangement satisfying a few constraints, normalizability being one.   The ‘randomness’ or ‘entropy’ of a probability distribution is defined via:</a:t>
            </a:r>
          </a:p>
        </p:txBody>
      </p:sp>
      <p:sp>
        <p:nvSpPr>
          <p:cNvPr id="17" name="Rectangle 8">
            <a:extLst>
              <a:ext uri="{FF2B5EF4-FFF2-40B4-BE49-F238E27FC236}">
                <a16:creationId xmlns:a16="http://schemas.microsoft.com/office/drawing/2014/main" id="{8D1D50A4-711B-473E-9BE7-5DE0A9D496C4}"/>
              </a:ext>
            </a:extLst>
          </p:cNvPr>
          <p:cNvSpPr>
            <a:spLocks noChangeArrowheads="1"/>
          </p:cNvSpPr>
          <p:nvPr/>
        </p:nvSpPr>
        <p:spPr bwMode="auto">
          <a:xfrm>
            <a:off x="-33552"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4">
            <a:extLst>
              <a:ext uri="{FF2B5EF4-FFF2-40B4-BE49-F238E27FC236}">
                <a16:creationId xmlns:a16="http://schemas.microsoft.com/office/drawing/2014/main" id="{A8BE6AC4-7545-4D17-ABDC-1D980E9DF087}"/>
              </a:ext>
            </a:extLst>
          </p:cNvPr>
          <p:cNvSpPr>
            <a:spLocks noChangeArrowheads="1"/>
          </p:cNvSpPr>
          <p:nvPr/>
        </p:nvSpPr>
        <p:spPr bwMode="auto">
          <a:xfrm>
            <a:off x="139712" y="28294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6">
            <a:extLst>
              <a:ext uri="{FF2B5EF4-FFF2-40B4-BE49-F238E27FC236}">
                <a16:creationId xmlns:a16="http://schemas.microsoft.com/office/drawing/2014/main" id="{B8353E30-14BF-49B1-B6A0-80C801626A2F}"/>
              </a:ext>
            </a:extLst>
          </p:cNvPr>
          <p:cNvSpPr>
            <a:spLocks noChangeArrowheads="1"/>
          </p:cNvSpPr>
          <p:nvPr/>
        </p:nvSpPr>
        <p:spPr bwMode="auto">
          <a:xfrm>
            <a:off x="11675"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8">
            <a:extLst>
              <a:ext uri="{FF2B5EF4-FFF2-40B4-BE49-F238E27FC236}">
                <a16:creationId xmlns:a16="http://schemas.microsoft.com/office/drawing/2014/main" id="{B69DED3D-EC6A-4E72-B023-C1AFDE25175C}"/>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11">
            <a:extLst>
              <a:ext uri="{FF2B5EF4-FFF2-40B4-BE49-F238E27FC236}">
                <a16:creationId xmlns:a16="http://schemas.microsoft.com/office/drawing/2014/main" id="{983F37FD-4BEB-41BF-BA61-D6059F5F069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2382FE3A-7CF6-46DB-88D1-C2828168A77F}"/>
              </a:ext>
            </a:extLst>
          </p:cNvPr>
          <p:cNvGraphicFramePr>
            <a:graphicFrameLocks noChangeAspect="1"/>
          </p:cNvGraphicFramePr>
          <p:nvPr>
            <p:extLst>
              <p:ext uri="{D42A27DB-BD31-4B8C-83A1-F6EECF244321}">
                <p14:modId xmlns:p14="http://schemas.microsoft.com/office/powerpoint/2010/main" val="4269397145"/>
              </p:ext>
            </p:extLst>
          </p:nvPr>
        </p:nvGraphicFramePr>
        <p:xfrm>
          <a:off x="407170" y="2162862"/>
          <a:ext cx="2403475" cy="369888"/>
        </p:xfrm>
        <a:graphic>
          <a:graphicData uri="http://schemas.openxmlformats.org/presentationml/2006/ole">
            <mc:AlternateContent xmlns:mc="http://schemas.openxmlformats.org/markup-compatibility/2006">
              <mc:Choice xmlns:v="urn:schemas-microsoft-com:vml" Requires="v">
                <p:oleObj name="Equation" r:id="rId3" imgW="1815840" imgH="279360" progId="Equation.DSMT4">
                  <p:embed/>
                </p:oleObj>
              </mc:Choice>
              <mc:Fallback>
                <p:oleObj name="Equation" r:id="rId3" imgW="1815840" imgH="279360" progId="Equation.DSMT4">
                  <p:embed/>
                  <p:pic>
                    <p:nvPicPr>
                      <p:cNvPr id="6" name="Object 5">
                        <a:extLst>
                          <a:ext uri="{FF2B5EF4-FFF2-40B4-BE49-F238E27FC236}">
                            <a16:creationId xmlns:a16="http://schemas.microsoft.com/office/drawing/2014/main" id="{2382FE3A-7CF6-46DB-88D1-C2828168A77F}"/>
                          </a:ext>
                        </a:extLst>
                      </p:cNvPr>
                      <p:cNvPicPr>
                        <a:picLocks noChangeAspect="1" noChangeArrowheads="1"/>
                      </p:cNvPicPr>
                      <p:nvPr/>
                    </p:nvPicPr>
                    <p:blipFill>
                      <a:blip r:embed="rId4"/>
                      <a:srcRect/>
                      <a:stretch>
                        <a:fillRect/>
                      </a:stretch>
                    </p:blipFill>
                    <p:spPr bwMode="auto">
                      <a:xfrm>
                        <a:off x="407170" y="2162862"/>
                        <a:ext cx="2403475" cy="369888"/>
                      </a:xfrm>
                      <a:prstGeom prst="rect">
                        <a:avLst/>
                      </a:prstGeom>
                      <a:solidFill>
                        <a:srgbClr val="FFC000">
                          <a:alpha val="27000"/>
                        </a:srgbClr>
                      </a:solidFill>
                    </p:spPr>
                  </p:pic>
                </p:oleObj>
              </mc:Fallback>
            </mc:AlternateContent>
          </a:graphicData>
        </a:graphic>
      </p:graphicFrame>
      <p:graphicFrame>
        <p:nvGraphicFramePr>
          <p:cNvPr id="11" name="Object 10">
            <a:extLst>
              <a:ext uri="{FF2B5EF4-FFF2-40B4-BE49-F238E27FC236}">
                <a16:creationId xmlns:a16="http://schemas.microsoft.com/office/drawing/2014/main" id="{8DBCB764-20F1-4914-AE24-C38E4EA5DA6B}"/>
              </a:ext>
            </a:extLst>
          </p:cNvPr>
          <p:cNvGraphicFramePr>
            <a:graphicFrameLocks noChangeAspect="1"/>
          </p:cNvGraphicFramePr>
          <p:nvPr>
            <p:extLst>
              <p:ext uri="{D42A27DB-BD31-4B8C-83A1-F6EECF244321}">
                <p14:modId xmlns:p14="http://schemas.microsoft.com/office/powerpoint/2010/main" val="2847974755"/>
              </p:ext>
            </p:extLst>
          </p:nvPr>
        </p:nvGraphicFramePr>
        <p:xfrm>
          <a:off x="407170" y="3213675"/>
          <a:ext cx="2722563" cy="1249362"/>
        </p:xfrm>
        <a:graphic>
          <a:graphicData uri="http://schemas.openxmlformats.org/presentationml/2006/ole">
            <mc:AlternateContent xmlns:mc="http://schemas.openxmlformats.org/markup-compatibility/2006">
              <mc:Choice xmlns:v="urn:schemas-microsoft-com:vml" Requires="v">
                <p:oleObj name="Equation" r:id="rId5" imgW="2057400" imgH="939600" progId="Equation.DSMT4">
                  <p:embed/>
                </p:oleObj>
              </mc:Choice>
              <mc:Fallback>
                <p:oleObj name="Equation" r:id="rId5" imgW="2057400" imgH="939600" progId="Equation.DSMT4">
                  <p:embed/>
                  <p:pic>
                    <p:nvPicPr>
                      <p:cNvPr id="6" name="Object 5">
                        <a:extLst>
                          <a:ext uri="{FF2B5EF4-FFF2-40B4-BE49-F238E27FC236}">
                            <a16:creationId xmlns:a16="http://schemas.microsoft.com/office/drawing/2014/main" id="{2382FE3A-7CF6-46DB-88D1-C2828168A77F}"/>
                          </a:ext>
                        </a:extLst>
                      </p:cNvPr>
                      <p:cNvPicPr>
                        <a:picLocks noChangeAspect="1" noChangeArrowheads="1"/>
                      </p:cNvPicPr>
                      <p:nvPr/>
                    </p:nvPicPr>
                    <p:blipFill>
                      <a:blip r:embed="rId6"/>
                      <a:srcRect/>
                      <a:stretch>
                        <a:fillRect/>
                      </a:stretch>
                    </p:blipFill>
                    <p:spPr bwMode="auto">
                      <a:xfrm>
                        <a:off x="407170" y="3213675"/>
                        <a:ext cx="2722563" cy="1249362"/>
                      </a:xfrm>
                      <a:prstGeom prst="rect">
                        <a:avLst/>
                      </a:prstGeom>
                      <a:noFill/>
                    </p:spPr>
                  </p:pic>
                </p:oleObj>
              </mc:Fallback>
            </mc:AlternateContent>
          </a:graphicData>
        </a:graphic>
      </p:graphicFrame>
      <p:sp>
        <p:nvSpPr>
          <p:cNvPr id="3" name="TextBox 2">
            <a:extLst>
              <a:ext uri="{FF2B5EF4-FFF2-40B4-BE49-F238E27FC236}">
                <a16:creationId xmlns:a16="http://schemas.microsoft.com/office/drawing/2014/main" id="{42724857-E1A5-4621-BE1E-21A5E8C5F8E2}"/>
              </a:ext>
            </a:extLst>
          </p:cNvPr>
          <p:cNvSpPr txBox="1"/>
          <p:nvPr/>
        </p:nvSpPr>
        <p:spPr>
          <a:xfrm>
            <a:off x="346607" y="2736733"/>
            <a:ext cx="10439170" cy="307777"/>
          </a:xfrm>
          <a:prstGeom prst="rect">
            <a:avLst/>
          </a:prstGeom>
          <a:noFill/>
        </p:spPr>
        <p:txBody>
          <a:bodyPr wrap="square" rtlCol="0">
            <a:spAutoFit/>
          </a:bodyPr>
          <a:lstStyle/>
          <a:p>
            <a:r>
              <a:rPr lang="en-US" sz="1400"/>
              <a:t>Keep in mind the difference between the p.d.f. of the matrices P(M), and the lower-case p(M), whose name I’m not aware of:</a:t>
            </a:r>
          </a:p>
        </p:txBody>
      </p:sp>
    </p:spTree>
    <p:extLst>
      <p:ext uri="{BB962C8B-B14F-4D97-AF65-F5344CB8AC3E}">
        <p14:creationId xmlns:p14="http://schemas.microsoft.com/office/powerpoint/2010/main" val="22245204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D0B0-C4CA-4528-8B91-073BA43516CB}"/>
              </a:ext>
            </a:extLst>
          </p:cNvPr>
          <p:cNvSpPr>
            <a:spLocks noGrp="1"/>
          </p:cNvSpPr>
          <p:nvPr>
            <p:ph type="ctrTitle"/>
          </p:nvPr>
        </p:nvSpPr>
        <p:spPr>
          <a:xfrm>
            <a:off x="3127792" y="207963"/>
            <a:ext cx="4876800" cy="602742"/>
          </a:xfrm>
        </p:spPr>
        <p:txBody>
          <a:bodyPr>
            <a:normAutofit fontScale="90000"/>
          </a:bodyPr>
          <a:lstStyle/>
          <a:p>
            <a:r>
              <a:rPr lang="en-US" sz="3600" b="1" u="sng">
                <a:latin typeface="+mn-lt"/>
              </a:rPr>
              <a:t>Random Matrices (Entropy)</a:t>
            </a:r>
            <a:endParaRPr lang="en-US" b="1" u="sng">
              <a:latin typeface="+mn-lt"/>
            </a:endParaRPr>
          </a:p>
        </p:txBody>
      </p:sp>
      <p:sp>
        <p:nvSpPr>
          <p:cNvPr id="4" name="Rectangle 3">
            <a:extLst>
              <a:ext uri="{FF2B5EF4-FFF2-40B4-BE49-F238E27FC236}">
                <a16:creationId xmlns:a16="http://schemas.microsoft.com/office/drawing/2014/main" id="{1CE0E986-CD5E-4B5C-A108-89FC29E3C512}"/>
              </a:ext>
            </a:extLst>
          </p:cNvPr>
          <p:cNvSpPr/>
          <p:nvPr/>
        </p:nvSpPr>
        <p:spPr>
          <a:xfrm>
            <a:off x="395927" y="1196918"/>
            <a:ext cx="2441542"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Let’s consider a few examples:</a:t>
            </a:r>
          </a:p>
        </p:txBody>
      </p:sp>
      <p:sp>
        <p:nvSpPr>
          <p:cNvPr id="3" name="TextBox 2">
            <a:extLst>
              <a:ext uri="{FF2B5EF4-FFF2-40B4-BE49-F238E27FC236}">
                <a16:creationId xmlns:a16="http://schemas.microsoft.com/office/drawing/2014/main" id="{4106B50F-5800-48CE-9DAD-AA6222290257}"/>
              </a:ext>
            </a:extLst>
          </p:cNvPr>
          <p:cNvSpPr txBox="1"/>
          <p:nvPr/>
        </p:nvSpPr>
        <p:spPr>
          <a:xfrm>
            <a:off x="395927" y="1593130"/>
            <a:ext cx="9303316" cy="523220"/>
          </a:xfrm>
          <a:prstGeom prst="rect">
            <a:avLst/>
          </a:prstGeom>
          <a:noFill/>
        </p:spPr>
        <p:txBody>
          <a:bodyPr wrap="none" rtlCol="0">
            <a:spAutoFit/>
          </a:bodyPr>
          <a:lstStyle/>
          <a:p>
            <a:r>
              <a:rPr lang="en-US" sz="1400" b="1"/>
              <a:t>Example 1a</a:t>
            </a:r>
            <a:endParaRPr lang="en-US" b="1"/>
          </a:p>
          <a:p>
            <a:r>
              <a:rPr lang="en-US" sz="1400"/>
              <a:t>Let’s consider the maximum entropy ensemble of 2 by 2 symmetric matrices, subject to fixed average norm, in Cartesian basis</a:t>
            </a:r>
          </a:p>
        </p:txBody>
      </p:sp>
      <p:graphicFrame>
        <p:nvGraphicFramePr>
          <p:cNvPr id="8" name="Object 7">
            <a:extLst>
              <a:ext uri="{FF2B5EF4-FFF2-40B4-BE49-F238E27FC236}">
                <a16:creationId xmlns:a16="http://schemas.microsoft.com/office/drawing/2014/main" id="{933872BA-5A0D-4236-A47A-B4687D5017C2}"/>
              </a:ext>
            </a:extLst>
          </p:cNvPr>
          <p:cNvGraphicFramePr>
            <a:graphicFrameLocks noChangeAspect="1"/>
          </p:cNvGraphicFramePr>
          <p:nvPr>
            <p:extLst>
              <p:ext uri="{D42A27DB-BD31-4B8C-83A1-F6EECF244321}">
                <p14:modId xmlns:p14="http://schemas.microsoft.com/office/powerpoint/2010/main" val="2028483553"/>
              </p:ext>
            </p:extLst>
          </p:nvPr>
        </p:nvGraphicFramePr>
        <p:xfrm>
          <a:off x="447087" y="2200275"/>
          <a:ext cx="4783138" cy="622300"/>
        </p:xfrm>
        <a:graphic>
          <a:graphicData uri="http://schemas.openxmlformats.org/presentationml/2006/ole">
            <mc:AlternateContent xmlns:mc="http://schemas.openxmlformats.org/markup-compatibility/2006">
              <mc:Choice xmlns:v="urn:schemas-microsoft-com:vml" Requires="v">
                <p:oleObj name="Equation" r:id="rId3" imgW="3670200" imgH="482400" progId="Equation.DSMT4">
                  <p:embed/>
                </p:oleObj>
              </mc:Choice>
              <mc:Fallback>
                <p:oleObj name="Equation" r:id="rId3" imgW="3670200" imgH="482400" progId="Equation.DSMT4">
                  <p:embed/>
                  <p:pic>
                    <p:nvPicPr>
                      <p:cNvPr id="8" name="Object 7">
                        <a:extLst>
                          <a:ext uri="{FF2B5EF4-FFF2-40B4-BE49-F238E27FC236}">
                            <a16:creationId xmlns:a16="http://schemas.microsoft.com/office/drawing/2014/main" id="{933872BA-5A0D-4236-A47A-B4687D5017C2}"/>
                          </a:ext>
                        </a:extLst>
                      </p:cNvPr>
                      <p:cNvPicPr>
                        <a:picLocks noChangeAspect="1" noChangeArrowheads="1"/>
                      </p:cNvPicPr>
                      <p:nvPr/>
                    </p:nvPicPr>
                    <p:blipFill>
                      <a:blip r:embed="rId4"/>
                      <a:srcRect/>
                      <a:stretch>
                        <a:fillRect/>
                      </a:stretch>
                    </p:blipFill>
                    <p:spPr bwMode="auto">
                      <a:xfrm>
                        <a:off x="447087" y="2200275"/>
                        <a:ext cx="4783138" cy="622300"/>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E9AA7AD7-27EC-4763-B3B6-E3AAB50D35BC}"/>
              </a:ext>
            </a:extLst>
          </p:cNvPr>
          <p:cNvSpPr txBox="1"/>
          <p:nvPr/>
        </p:nvSpPr>
        <p:spPr>
          <a:xfrm>
            <a:off x="395927" y="2906500"/>
            <a:ext cx="10501458" cy="523220"/>
          </a:xfrm>
          <a:prstGeom prst="rect">
            <a:avLst/>
          </a:prstGeom>
          <a:noFill/>
        </p:spPr>
        <p:txBody>
          <a:bodyPr wrap="square" rtlCol="0">
            <a:spAutoFit/>
          </a:bodyPr>
          <a:lstStyle/>
          <a:p>
            <a:r>
              <a:rPr lang="en-US" sz="1400"/>
              <a:t>So we set up the equation to determine the p.d.f which maximizes entropy subject to fixed normalization and fixed average norm.  Note how the measure drops out…</a:t>
            </a:r>
            <a:endParaRPr lang="en-US"/>
          </a:p>
        </p:txBody>
      </p:sp>
      <p:sp>
        <p:nvSpPr>
          <p:cNvPr id="17" name="Rectangle 8">
            <a:extLst>
              <a:ext uri="{FF2B5EF4-FFF2-40B4-BE49-F238E27FC236}">
                <a16:creationId xmlns:a16="http://schemas.microsoft.com/office/drawing/2014/main" id="{8D1D50A4-711B-473E-9BE7-5DE0A9D496C4}"/>
              </a:ext>
            </a:extLst>
          </p:cNvPr>
          <p:cNvSpPr>
            <a:spLocks noChangeArrowheads="1"/>
          </p:cNvSpPr>
          <p:nvPr/>
        </p:nvSpPr>
        <p:spPr bwMode="auto">
          <a:xfrm>
            <a:off x="-33552"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82D61350-5B36-4F82-9A07-F2231BE6345D}"/>
              </a:ext>
            </a:extLst>
          </p:cNvPr>
          <p:cNvGraphicFramePr>
            <a:graphicFrameLocks noChangeAspect="1"/>
          </p:cNvGraphicFramePr>
          <p:nvPr>
            <p:extLst>
              <p:ext uri="{D42A27DB-BD31-4B8C-83A1-F6EECF244321}">
                <p14:modId xmlns:p14="http://schemas.microsoft.com/office/powerpoint/2010/main" val="1519069389"/>
              </p:ext>
            </p:extLst>
          </p:nvPr>
        </p:nvGraphicFramePr>
        <p:xfrm>
          <a:off x="472977" y="3486462"/>
          <a:ext cx="10377487" cy="1598612"/>
        </p:xfrm>
        <a:graphic>
          <a:graphicData uri="http://schemas.openxmlformats.org/presentationml/2006/ole">
            <mc:AlternateContent xmlns:mc="http://schemas.openxmlformats.org/markup-compatibility/2006">
              <mc:Choice xmlns:v="urn:schemas-microsoft-com:vml" Requires="v">
                <p:oleObj name="Equation" r:id="rId5" imgW="8216640" imgH="1269720" progId="Equation.DSMT4">
                  <p:embed/>
                </p:oleObj>
              </mc:Choice>
              <mc:Fallback>
                <p:oleObj name="Equation" r:id="rId5" imgW="8216640" imgH="1269720" progId="Equation.DSMT4">
                  <p:embed/>
                  <p:pic>
                    <p:nvPicPr>
                      <p:cNvPr id="0" name="Object 1"/>
                      <p:cNvPicPr>
                        <a:picLocks noChangeAspect="1" noChangeArrowheads="1"/>
                      </p:cNvPicPr>
                      <p:nvPr/>
                    </p:nvPicPr>
                    <p:blipFill>
                      <a:blip r:embed="rId6"/>
                      <a:srcRect/>
                      <a:stretch>
                        <a:fillRect/>
                      </a:stretch>
                    </p:blipFill>
                    <p:spPr bwMode="auto">
                      <a:xfrm>
                        <a:off x="472977" y="3486462"/>
                        <a:ext cx="10377487" cy="1598612"/>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8DAC57E7-28F6-4B8D-8EC2-67DEA1F38DC8}"/>
              </a:ext>
            </a:extLst>
          </p:cNvPr>
          <p:cNvGraphicFramePr>
            <a:graphicFrameLocks noChangeAspect="1"/>
          </p:cNvGraphicFramePr>
          <p:nvPr>
            <p:extLst>
              <p:ext uri="{D42A27DB-BD31-4B8C-83A1-F6EECF244321}">
                <p14:modId xmlns:p14="http://schemas.microsoft.com/office/powerpoint/2010/main" val="2053832904"/>
              </p:ext>
            </p:extLst>
          </p:nvPr>
        </p:nvGraphicFramePr>
        <p:xfrm>
          <a:off x="472977" y="5938814"/>
          <a:ext cx="4289425" cy="528638"/>
        </p:xfrm>
        <a:graphic>
          <a:graphicData uri="http://schemas.openxmlformats.org/presentationml/2006/ole">
            <mc:AlternateContent xmlns:mc="http://schemas.openxmlformats.org/markup-compatibility/2006">
              <mc:Choice xmlns:v="urn:schemas-microsoft-com:vml" Requires="v">
                <p:oleObj name="Equation" r:id="rId7" imgW="3708360" imgH="457200" progId="Equation.DSMT4">
                  <p:embed/>
                </p:oleObj>
              </mc:Choice>
              <mc:Fallback>
                <p:oleObj name="Equation" r:id="rId7" imgW="3708360" imgH="457200" progId="Equation.DSMT4">
                  <p:embed/>
                  <p:pic>
                    <p:nvPicPr>
                      <p:cNvPr id="0" name="Object 5"/>
                      <p:cNvPicPr>
                        <a:picLocks noChangeAspect="1" noChangeArrowheads="1"/>
                      </p:cNvPicPr>
                      <p:nvPr/>
                    </p:nvPicPr>
                    <p:blipFill>
                      <a:blip r:embed="rId8"/>
                      <a:srcRect/>
                      <a:stretch>
                        <a:fillRect/>
                      </a:stretch>
                    </p:blipFill>
                    <p:spPr bwMode="auto">
                      <a:xfrm>
                        <a:off x="472977" y="5938814"/>
                        <a:ext cx="4289425" cy="528638"/>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9C2D6A49-F6C7-4CF8-8A40-CCB5FFE24B62}"/>
              </a:ext>
            </a:extLst>
          </p:cNvPr>
          <p:cNvSpPr txBox="1"/>
          <p:nvPr/>
        </p:nvSpPr>
        <p:spPr>
          <a:xfrm>
            <a:off x="410991" y="5240435"/>
            <a:ext cx="6301094" cy="523220"/>
          </a:xfrm>
          <a:prstGeom prst="rect">
            <a:avLst/>
          </a:prstGeom>
          <a:noFill/>
        </p:spPr>
        <p:txBody>
          <a:bodyPr wrap="square" rtlCol="0">
            <a:spAutoFit/>
          </a:bodyPr>
          <a:lstStyle/>
          <a:p>
            <a:r>
              <a:rPr lang="en-US" sz="1400"/>
              <a:t>Enforcing normalization, and the norm constraint, we come to the following, which we’ll note we can write in a coordinate free way::</a:t>
            </a:r>
            <a:endParaRPr lang="en-US"/>
          </a:p>
        </p:txBody>
      </p:sp>
      <p:sp>
        <p:nvSpPr>
          <p:cNvPr id="10" name="Rectangle 8">
            <a:extLst>
              <a:ext uri="{FF2B5EF4-FFF2-40B4-BE49-F238E27FC236}">
                <a16:creationId xmlns:a16="http://schemas.microsoft.com/office/drawing/2014/main" id="{E30A47B9-0DA9-45B5-BCD5-39D3218756B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 name="Object 13">
            <a:extLst>
              <a:ext uri="{FF2B5EF4-FFF2-40B4-BE49-F238E27FC236}">
                <a16:creationId xmlns:a16="http://schemas.microsoft.com/office/drawing/2014/main" id="{EA36D791-31A4-4937-8690-6C2C64A0935E}"/>
              </a:ext>
            </a:extLst>
          </p:cNvPr>
          <p:cNvGraphicFramePr>
            <a:graphicFrameLocks noChangeAspect="1"/>
          </p:cNvGraphicFramePr>
          <p:nvPr>
            <p:extLst>
              <p:ext uri="{D42A27DB-BD31-4B8C-83A1-F6EECF244321}">
                <p14:modId xmlns:p14="http://schemas.microsoft.com/office/powerpoint/2010/main" val="327889953"/>
              </p:ext>
            </p:extLst>
          </p:nvPr>
        </p:nvGraphicFramePr>
        <p:xfrm>
          <a:off x="7050021" y="5938814"/>
          <a:ext cx="4282334" cy="528638"/>
        </p:xfrm>
        <a:graphic>
          <a:graphicData uri="http://schemas.openxmlformats.org/presentationml/2006/ole">
            <mc:AlternateContent xmlns:mc="http://schemas.openxmlformats.org/markup-compatibility/2006">
              <mc:Choice xmlns:v="urn:schemas-microsoft-com:vml" Requires="v">
                <p:oleObj name="Equation" r:id="rId9" imgW="3708360" imgH="457200" progId="Equation.DSMT4">
                  <p:embed/>
                </p:oleObj>
              </mc:Choice>
              <mc:Fallback>
                <p:oleObj name="Equation" r:id="rId9" imgW="3708360" imgH="457200" progId="Equation.DSMT4">
                  <p:embed/>
                  <p:pic>
                    <p:nvPicPr>
                      <p:cNvPr id="0" name="Object 7"/>
                      <p:cNvPicPr>
                        <a:picLocks noChangeAspect="1" noChangeArrowheads="1"/>
                      </p:cNvPicPr>
                      <p:nvPr/>
                    </p:nvPicPr>
                    <p:blipFill>
                      <a:blip r:embed="rId10"/>
                      <a:srcRect/>
                      <a:stretch>
                        <a:fillRect/>
                      </a:stretch>
                    </p:blipFill>
                    <p:spPr bwMode="auto">
                      <a:xfrm>
                        <a:off x="7050021" y="5938814"/>
                        <a:ext cx="4282334" cy="528638"/>
                      </a:xfrm>
                      <a:prstGeom prst="rect">
                        <a:avLst/>
                      </a:prstGeom>
                      <a:solidFill>
                        <a:srgbClr val="A4FAC5">
                          <a:alpha val="44000"/>
                        </a:srgbClr>
                      </a:solidFill>
                    </p:spPr>
                  </p:pic>
                </p:oleObj>
              </mc:Fallback>
            </mc:AlternateContent>
          </a:graphicData>
        </a:graphic>
      </p:graphicFrame>
      <p:cxnSp>
        <p:nvCxnSpPr>
          <p:cNvPr id="23" name="Straight Arrow Connector 22">
            <a:extLst>
              <a:ext uri="{FF2B5EF4-FFF2-40B4-BE49-F238E27FC236}">
                <a16:creationId xmlns:a16="http://schemas.microsoft.com/office/drawing/2014/main" id="{51A52933-8448-4BFF-8259-458DFB59140E}"/>
              </a:ext>
            </a:extLst>
          </p:cNvPr>
          <p:cNvCxnSpPr/>
          <p:nvPr/>
        </p:nvCxnSpPr>
        <p:spPr>
          <a:xfrm>
            <a:off x="5250730" y="6238852"/>
            <a:ext cx="1461355"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699159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D0B0-C4CA-4528-8B91-073BA43516CB}"/>
              </a:ext>
            </a:extLst>
          </p:cNvPr>
          <p:cNvSpPr>
            <a:spLocks noGrp="1"/>
          </p:cNvSpPr>
          <p:nvPr>
            <p:ph type="ctrTitle"/>
          </p:nvPr>
        </p:nvSpPr>
        <p:spPr>
          <a:xfrm>
            <a:off x="3127792" y="207963"/>
            <a:ext cx="4876800" cy="602742"/>
          </a:xfrm>
        </p:spPr>
        <p:txBody>
          <a:bodyPr>
            <a:normAutofit fontScale="90000"/>
          </a:bodyPr>
          <a:lstStyle/>
          <a:p>
            <a:r>
              <a:rPr lang="en-US" sz="3600" b="1" u="sng">
                <a:latin typeface="+mn-lt"/>
              </a:rPr>
              <a:t>Random Matrices (Entropy)</a:t>
            </a:r>
            <a:endParaRPr lang="en-US" b="1" u="sng">
              <a:latin typeface="+mn-lt"/>
            </a:endParaRPr>
          </a:p>
        </p:txBody>
      </p:sp>
      <p:sp>
        <p:nvSpPr>
          <p:cNvPr id="4" name="Rectangle 3">
            <a:extLst>
              <a:ext uri="{FF2B5EF4-FFF2-40B4-BE49-F238E27FC236}">
                <a16:creationId xmlns:a16="http://schemas.microsoft.com/office/drawing/2014/main" id="{1CE0E986-CD5E-4B5C-A108-89FC29E3C512}"/>
              </a:ext>
            </a:extLst>
          </p:cNvPr>
          <p:cNvSpPr/>
          <p:nvPr/>
        </p:nvSpPr>
        <p:spPr>
          <a:xfrm>
            <a:off x="395927" y="1196918"/>
            <a:ext cx="2441542"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Let’s consider a few examples:</a:t>
            </a:r>
          </a:p>
        </p:txBody>
      </p:sp>
      <p:sp>
        <p:nvSpPr>
          <p:cNvPr id="3" name="TextBox 2">
            <a:extLst>
              <a:ext uri="{FF2B5EF4-FFF2-40B4-BE49-F238E27FC236}">
                <a16:creationId xmlns:a16="http://schemas.microsoft.com/office/drawing/2014/main" id="{4106B50F-5800-48CE-9DAD-AA6222290257}"/>
              </a:ext>
            </a:extLst>
          </p:cNvPr>
          <p:cNvSpPr txBox="1"/>
          <p:nvPr/>
        </p:nvSpPr>
        <p:spPr>
          <a:xfrm>
            <a:off x="395927" y="1593130"/>
            <a:ext cx="9055299" cy="523220"/>
          </a:xfrm>
          <a:prstGeom prst="rect">
            <a:avLst/>
          </a:prstGeom>
          <a:noFill/>
        </p:spPr>
        <p:txBody>
          <a:bodyPr wrap="none" rtlCol="0">
            <a:spAutoFit/>
          </a:bodyPr>
          <a:lstStyle/>
          <a:p>
            <a:r>
              <a:rPr lang="en-US" sz="1400" b="1"/>
              <a:t>Example 1b</a:t>
            </a:r>
            <a:endParaRPr lang="en-US" b="1"/>
          </a:p>
          <a:p>
            <a:r>
              <a:rPr lang="en-US" sz="1400"/>
              <a:t>Let’s consider the maximum entropy ensemble of 2 by 2 symmetric matrices, subject to fixed average norm, in eigenbasis</a:t>
            </a:r>
          </a:p>
        </p:txBody>
      </p:sp>
      <p:graphicFrame>
        <p:nvGraphicFramePr>
          <p:cNvPr id="8" name="Object 7">
            <a:extLst>
              <a:ext uri="{FF2B5EF4-FFF2-40B4-BE49-F238E27FC236}">
                <a16:creationId xmlns:a16="http://schemas.microsoft.com/office/drawing/2014/main" id="{933872BA-5A0D-4236-A47A-B4687D5017C2}"/>
              </a:ext>
            </a:extLst>
          </p:cNvPr>
          <p:cNvGraphicFramePr>
            <a:graphicFrameLocks noChangeAspect="1"/>
          </p:cNvGraphicFramePr>
          <p:nvPr>
            <p:extLst>
              <p:ext uri="{D42A27DB-BD31-4B8C-83A1-F6EECF244321}">
                <p14:modId xmlns:p14="http://schemas.microsoft.com/office/powerpoint/2010/main" val="3015152135"/>
              </p:ext>
            </p:extLst>
          </p:nvPr>
        </p:nvGraphicFramePr>
        <p:xfrm>
          <a:off x="482404" y="2212006"/>
          <a:ext cx="6635750" cy="654050"/>
        </p:xfrm>
        <a:graphic>
          <a:graphicData uri="http://schemas.openxmlformats.org/presentationml/2006/ole">
            <mc:AlternateContent xmlns:mc="http://schemas.openxmlformats.org/markup-compatibility/2006">
              <mc:Choice xmlns:v="urn:schemas-microsoft-com:vml" Requires="v">
                <p:oleObj name="Equation" r:id="rId3" imgW="5092560" imgH="507960" progId="Equation.DSMT4">
                  <p:embed/>
                </p:oleObj>
              </mc:Choice>
              <mc:Fallback>
                <p:oleObj name="Equation" r:id="rId3" imgW="5092560" imgH="507960" progId="Equation.DSMT4">
                  <p:embed/>
                  <p:pic>
                    <p:nvPicPr>
                      <p:cNvPr id="8" name="Object 7">
                        <a:extLst>
                          <a:ext uri="{FF2B5EF4-FFF2-40B4-BE49-F238E27FC236}">
                            <a16:creationId xmlns:a16="http://schemas.microsoft.com/office/drawing/2014/main" id="{933872BA-5A0D-4236-A47A-B4687D5017C2}"/>
                          </a:ext>
                        </a:extLst>
                      </p:cNvPr>
                      <p:cNvPicPr>
                        <a:picLocks noChangeAspect="1" noChangeArrowheads="1"/>
                      </p:cNvPicPr>
                      <p:nvPr/>
                    </p:nvPicPr>
                    <p:blipFill>
                      <a:blip r:embed="rId4"/>
                      <a:srcRect/>
                      <a:stretch>
                        <a:fillRect/>
                      </a:stretch>
                    </p:blipFill>
                    <p:spPr bwMode="auto">
                      <a:xfrm>
                        <a:off x="482404" y="2212006"/>
                        <a:ext cx="6635750" cy="654050"/>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E9AA7AD7-27EC-4763-B3B6-E3AAB50D35BC}"/>
              </a:ext>
            </a:extLst>
          </p:cNvPr>
          <p:cNvSpPr txBox="1"/>
          <p:nvPr/>
        </p:nvSpPr>
        <p:spPr>
          <a:xfrm>
            <a:off x="410991" y="3039546"/>
            <a:ext cx="10501458" cy="307777"/>
          </a:xfrm>
          <a:prstGeom prst="rect">
            <a:avLst/>
          </a:prstGeom>
          <a:noFill/>
        </p:spPr>
        <p:txBody>
          <a:bodyPr wrap="square" rtlCol="0">
            <a:spAutoFit/>
          </a:bodyPr>
          <a:lstStyle/>
          <a:p>
            <a:r>
              <a:rPr lang="en-US" sz="1400"/>
              <a:t>So we set up the equation to determine the p.d.f which maximizes entropy subject to fixed normalization and fixed average norm.  </a:t>
            </a:r>
            <a:endParaRPr lang="en-US"/>
          </a:p>
        </p:txBody>
      </p:sp>
      <p:sp>
        <p:nvSpPr>
          <p:cNvPr id="17" name="Rectangle 8">
            <a:extLst>
              <a:ext uri="{FF2B5EF4-FFF2-40B4-BE49-F238E27FC236}">
                <a16:creationId xmlns:a16="http://schemas.microsoft.com/office/drawing/2014/main" id="{8D1D50A4-711B-473E-9BE7-5DE0A9D496C4}"/>
              </a:ext>
            </a:extLst>
          </p:cNvPr>
          <p:cNvSpPr>
            <a:spLocks noChangeArrowheads="1"/>
          </p:cNvSpPr>
          <p:nvPr/>
        </p:nvSpPr>
        <p:spPr bwMode="auto">
          <a:xfrm>
            <a:off x="-33552"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82D61350-5B36-4F82-9A07-F2231BE6345D}"/>
              </a:ext>
            </a:extLst>
          </p:cNvPr>
          <p:cNvGraphicFramePr>
            <a:graphicFrameLocks noChangeAspect="1"/>
          </p:cNvGraphicFramePr>
          <p:nvPr>
            <p:extLst>
              <p:ext uri="{D42A27DB-BD31-4B8C-83A1-F6EECF244321}">
                <p14:modId xmlns:p14="http://schemas.microsoft.com/office/powerpoint/2010/main" val="464678241"/>
              </p:ext>
            </p:extLst>
          </p:nvPr>
        </p:nvGraphicFramePr>
        <p:xfrm>
          <a:off x="482404" y="3429000"/>
          <a:ext cx="9912350" cy="1598612"/>
        </p:xfrm>
        <a:graphic>
          <a:graphicData uri="http://schemas.openxmlformats.org/presentationml/2006/ole">
            <mc:AlternateContent xmlns:mc="http://schemas.openxmlformats.org/markup-compatibility/2006">
              <mc:Choice xmlns:v="urn:schemas-microsoft-com:vml" Requires="v">
                <p:oleObj name="Equation" r:id="rId5" imgW="7848360" imgH="1269720" progId="Equation.DSMT4">
                  <p:embed/>
                </p:oleObj>
              </mc:Choice>
              <mc:Fallback>
                <p:oleObj name="Equation" r:id="rId5" imgW="7848360" imgH="1269720" progId="Equation.DSMT4">
                  <p:embed/>
                  <p:pic>
                    <p:nvPicPr>
                      <p:cNvPr id="6" name="Object 5">
                        <a:extLst>
                          <a:ext uri="{FF2B5EF4-FFF2-40B4-BE49-F238E27FC236}">
                            <a16:creationId xmlns:a16="http://schemas.microsoft.com/office/drawing/2014/main" id="{82D61350-5B36-4F82-9A07-F2231BE6345D}"/>
                          </a:ext>
                        </a:extLst>
                      </p:cNvPr>
                      <p:cNvPicPr>
                        <a:picLocks noChangeAspect="1" noChangeArrowheads="1"/>
                      </p:cNvPicPr>
                      <p:nvPr/>
                    </p:nvPicPr>
                    <p:blipFill>
                      <a:blip r:embed="rId6"/>
                      <a:srcRect/>
                      <a:stretch>
                        <a:fillRect/>
                      </a:stretch>
                    </p:blipFill>
                    <p:spPr bwMode="auto">
                      <a:xfrm>
                        <a:off x="482404" y="3429000"/>
                        <a:ext cx="9912350" cy="1598612"/>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8DAC57E7-28F6-4B8D-8EC2-67DEA1F38DC8}"/>
              </a:ext>
            </a:extLst>
          </p:cNvPr>
          <p:cNvGraphicFramePr>
            <a:graphicFrameLocks noChangeAspect="1"/>
          </p:cNvGraphicFramePr>
          <p:nvPr>
            <p:extLst>
              <p:ext uri="{D42A27DB-BD31-4B8C-83A1-F6EECF244321}">
                <p14:modId xmlns:p14="http://schemas.microsoft.com/office/powerpoint/2010/main" val="4105057404"/>
              </p:ext>
            </p:extLst>
          </p:nvPr>
        </p:nvGraphicFramePr>
        <p:xfrm>
          <a:off x="482404" y="5905601"/>
          <a:ext cx="3976474" cy="558955"/>
        </p:xfrm>
        <a:graphic>
          <a:graphicData uri="http://schemas.openxmlformats.org/presentationml/2006/ole">
            <mc:AlternateContent xmlns:mc="http://schemas.openxmlformats.org/markup-compatibility/2006">
              <mc:Choice xmlns:v="urn:schemas-microsoft-com:vml" Requires="v">
                <p:oleObj name="Equation" r:id="rId7" imgW="3251160" imgH="457200" progId="Equation.DSMT4">
                  <p:embed/>
                </p:oleObj>
              </mc:Choice>
              <mc:Fallback>
                <p:oleObj name="Equation" r:id="rId7" imgW="3251160" imgH="457200" progId="Equation.DSMT4">
                  <p:embed/>
                  <p:pic>
                    <p:nvPicPr>
                      <p:cNvPr id="9" name="Object 8">
                        <a:extLst>
                          <a:ext uri="{FF2B5EF4-FFF2-40B4-BE49-F238E27FC236}">
                            <a16:creationId xmlns:a16="http://schemas.microsoft.com/office/drawing/2014/main" id="{8DAC57E7-28F6-4B8D-8EC2-67DEA1F38DC8}"/>
                          </a:ext>
                        </a:extLst>
                      </p:cNvPr>
                      <p:cNvPicPr>
                        <a:picLocks noChangeAspect="1" noChangeArrowheads="1"/>
                      </p:cNvPicPr>
                      <p:nvPr/>
                    </p:nvPicPr>
                    <p:blipFill>
                      <a:blip r:embed="rId8"/>
                      <a:srcRect/>
                      <a:stretch>
                        <a:fillRect/>
                      </a:stretch>
                    </p:blipFill>
                    <p:spPr bwMode="auto">
                      <a:xfrm>
                        <a:off x="482404" y="5905601"/>
                        <a:ext cx="3976474" cy="558955"/>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9C2D6A49-F6C7-4CF8-8A40-CCB5FFE24B62}"/>
              </a:ext>
            </a:extLst>
          </p:cNvPr>
          <p:cNvSpPr txBox="1"/>
          <p:nvPr/>
        </p:nvSpPr>
        <p:spPr>
          <a:xfrm>
            <a:off x="410990" y="5240435"/>
            <a:ext cx="8544473" cy="307777"/>
          </a:xfrm>
          <a:prstGeom prst="rect">
            <a:avLst/>
          </a:prstGeom>
          <a:noFill/>
        </p:spPr>
        <p:txBody>
          <a:bodyPr wrap="square" rtlCol="0">
            <a:spAutoFit/>
          </a:bodyPr>
          <a:lstStyle/>
          <a:p>
            <a:r>
              <a:rPr lang="en-US" sz="1400"/>
              <a:t>Enforcing normalization, and the norm constraint, we come to the same result as before.  </a:t>
            </a:r>
            <a:endParaRPr lang="en-US"/>
          </a:p>
        </p:txBody>
      </p:sp>
      <p:sp>
        <p:nvSpPr>
          <p:cNvPr id="10" name="Rectangle 8">
            <a:extLst>
              <a:ext uri="{FF2B5EF4-FFF2-40B4-BE49-F238E27FC236}">
                <a16:creationId xmlns:a16="http://schemas.microsoft.com/office/drawing/2014/main" id="{E30A47B9-0DA9-45B5-BCD5-39D3218756B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 name="Object 13">
            <a:extLst>
              <a:ext uri="{FF2B5EF4-FFF2-40B4-BE49-F238E27FC236}">
                <a16:creationId xmlns:a16="http://schemas.microsoft.com/office/drawing/2014/main" id="{EA36D791-31A4-4937-8690-6C2C64A0935E}"/>
              </a:ext>
            </a:extLst>
          </p:cNvPr>
          <p:cNvGraphicFramePr>
            <a:graphicFrameLocks noChangeAspect="1"/>
          </p:cNvGraphicFramePr>
          <p:nvPr/>
        </p:nvGraphicFramePr>
        <p:xfrm>
          <a:off x="7050021" y="5938814"/>
          <a:ext cx="4282334" cy="528638"/>
        </p:xfrm>
        <a:graphic>
          <a:graphicData uri="http://schemas.openxmlformats.org/presentationml/2006/ole">
            <mc:AlternateContent xmlns:mc="http://schemas.openxmlformats.org/markup-compatibility/2006">
              <mc:Choice xmlns:v="urn:schemas-microsoft-com:vml" Requires="v">
                <p:oleObj name="Equation" r:id="rId9" imgW="3708360" imgH="457200" progId="Equation.DSMT4">
                  <p:embed/>
                </p:oleObj>
              </mc:Choice>
              <mc:Fallback>
                <p:oleObj name="Equation" r:id="rId9" imgW="3708360" imgH="457200" progId="Equation.DSMT4">
                  <p:embed/>
                  <p:pic>
                    <p:nvPicPr>
                      <p:cNvPr id="14" name="Object 13">
                        <a:extLst>
                          <a:ext uri="{FF2B5EF4-FFF2-40B4-BE49-F238E27FC236}">
                            <a16:creationId xmlns:a16="http://schemas.microsoft.com/office/drawing/2014/main" id="{EA36D791-31A4-4937-8690-6C2C64A0935E}"/>
                          </a:ext>
                        </a:extLst>
                      </p:cNvPr>
                      <p:cNvPicPr>
                        <a:picLocks noChangeAspect="1" noChangeArrowheads="1"/>
                      </p:cNvPicPr>
                      <p:nvPr/>
                    </p:nvPicPr>
                    <p:blipFill>
                      <a:blip r:embed="rId10"/>
                      <a:srcRect/>
                      <a:stretch>
                        <a:fillRect/>
                      </a:stretch>
                    </p:blipFill>
                    <p:spPr bwMode="auto">
                      <a:xfrm>
                        <a:off x="7050021" y="5938814"/>
                        <a:ext cx="4282334" cy="528638"/>
                      </a:xfrm>
                      <a:prstGeom prst="rect">
                        <a:avLst/>
                      </a:prstGeom>
                      <a:solidFill>
                        <a:srgbClr val="A4FAC5">
                          <a:alpha val="44000"/>
                        </a:srgbClr>
                      </a:solidFill>
                    </p:spPr>
                  </p:pic>
                </p:oleObj>
              </mc:Fallback>
            </mc:AlternateContent>
          </a:graphicData>
        </a:graphic>
      </p:graphicFrame>
      <p:cxnSp>
        <p:nvCxnSpPr>
          <p:cNvPr id="23" name="Straight Arrow Connector 22">
            <a:extLst>
              <a:ext uri="{FF2B5EF4-FFF2-40B4-BE49-F238E27FC236}">
                <a16:creationId xmlns:a16="http://schemas.microsoft.com/office/drawing/2014/main" id="{51A52933-8448-4BFF-8259-458DFB59140E}"/>
              </a:ext>
            </a:extLst>
          </p:cNvPr>
          <p:cNvCxnSpPr/>
          <p:nvPr/>
        </p:nvCxnSpPr>
        <p:spPr>
          <a:xfrm>
            <a:off x="5250730" y="6238852"/>
            <a:ext cx="1461355"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4008039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D0B0-C4CA-4528-8B91-073BA43516CB}"/>
              </a:ext>
            </a:extLst>
          </p:cNvPr>
          <p:cNvSpPr>
            <a:spLocks noGrp="1"/>
          </p:cNvSpPr>
          <p:nvPr>
            <p:ph type="ctrTitle"/>
          </p:nvPr>
        </p:nvSpPr>
        <p:spPr>
          <a:xfrm>
            <a:off x="3127792" y="207963"/>
            <a:ext cx="4876800" cy="602742"/>
          </a:xfrm>
        </p:spPr>
        <p:txBody>
          <a:bodyPr>
            <a:normAutofit fontScale="90000"/>
          </a:bodyPr>
          <a:lstStyle/>
          <a:p>
            <a:r>
              <a:rPr lang="en-US" sz="3600" b="1" u="sng">
                <a:latin typeface="+mn-lt"/>
              </a:rPr>
              <a:t>Random Matrices (Entropy)</a:t>
            </a:r>
            <a:endParaRPr lang="en-US" b="1" u="sng">
              <a:latin typeface="+mn-lt"/>
            </a:endParaRPr>
          </a:p>
        </p:txBody>
      </p:sp>
      <p:sp>
        <p:nvSpPr>
          <p:cNvPr id="4" name="Rectangle 3">
            <a:extLst>
              <a:ext uri="{FF2B5EF4-FFF2-40B4-BE49-F238E27FC236}">
                <a16:creationId xmlns:a16="http://schemas.microsoft.com/office/drawing/2014/main" id="{1CE0E986-CD5E-4B5C-A108-89FC29E3C512}"/>
              </a:ext>
            </a:extLst>
          </p:cNvPr>
          <p:cNvSpPr/>
          <p:nvPr/>
        </p:nvSpPr>
        <p:spPr>
          <a:xfrm>
            <a:off x="395927" y="1196918"/>
            <a:ext cx="2441542"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Let’s consider a few examples:</a:t>
            </a:r>
          </a:p>
        </p:txBody>
      </p:sp>
      <p:sp>
        <p:nvSpPr>
          <p:cNvPr id="3" name="TextBox 2">
            <a:extLst>
              <a:ext uri="{FF2B5EF4-FFF2-40B4-BE49-F238E27FC236}">
                <a16:creationId xmlns:a16="http://schemas.microsoft.com/office/drawing/2014/main" id="{4106B50F-5800-48CE-9DAD-AA6222290257}"/>
              </a:ext>
            </a:extLst>
          </p:cNvPr>
          <p:cNvSpPr txBox="1"/>
          <p:nvPr/>
        </p:nvSpPr>
        <p:spPr>
          <a:xfrm>
            <a:off x="395927" y="1593130"/>
            <a:ext cx="9294724" cy="523220"/>
          </a:xfrm>
          <a:prstGeom prst="rect">
            <a:avLst/>
          </a:prstGeom>
          <a:noFill/>
        </p:spPr>
        <p:txBody>
          <a:bodyPr wrap="none" rtlCol="0">
            <a:spAutoFit/>
          </a:bodyPr>
          <a:lstStyle/>
          <a:p>
            <a:r>
              <a:rPr lang="en-US" sz="1400" b="1"/>
              <a:t>Example 2</a:t>
            </a:r>
            <a:endParaRPr lang="en-US" b="1"/>
          </a:p>
          <a:p>
            <a:r>
              <a:rPr lang="en-US" sz="1400"/>
              <a:t>Let’s consider the maximum entropy ensemble of 2 by 2 hermitian matrices, subject to fixed average norm, in Cartesian basis</a:t>
            </a:r>
          </a:p>
        </p:txBody>
      </p:sp>
      <p:graphicFrame>
        <p:nvGraphicFramePr>
          <p:cNvPr id="8" name="Object 7">
            <a:extLst>
              <a:ext uri="{FF2B5EF4-FFF2-40B4-BE49-F238E27FC236}">
                <a16:creationId xmlns:a16="http://schemas.microsoft.com/office/drawing/2014/main" id="{933872BA-5A0D-4236-A47A-B4687D5017C2}"/>
              </a:ext>
            </a:extLst>
          </p:cNvPr>
          <p:cNvGraphicFramePr>
            <a:graphicFrameLocks noChangeAspect="1"/>
          </p:cNvGraphicFramePr>
          <p:nvPr>
            <p:extLst>
              <p:ext uri="{D42A27DB-BD31-4B8C-83A1-F6EECF244321}">
                <p14:modId xmlns:p14="http://schemas.microsoft.com/office/powerpoint/2010/main" val="1884887245"/>
              </p:ext>
            </p:extLst>
          </p:nvPr>
        </p:nvGraphicFramePr>
        <p:xfrm>
          <a:off x="472977" y="2189250"/>
          <a:ext cx="8093075" cy="622300"/>
        </p:xfrm>
        <a:graphic>
          <a:graphicData uri="http://schemas.openxmlformats.org/presentationml/2006/ole">
            <mc:AlternateContent xmlns:mc="http://schemas.openxmlformats.org/markup-compatibility/2006">
              <mc:Choice xmlns:v="urn:schemas-microsoft-com:vml" Requires="v">
                <p:oleObj name="Equation" r:id="rId3" imgW="6210000" imgH="482400" progId="Equation.DSMT4">
                  <p:embed/>
                </p:oleObj>
              </mc:Choice>
              <mc:Fallback>
                <p:oleObj name="Equation" r:id="rId3" imgW="6210000" imgH="482400" progId="Equation.DSMT4">
                  <p:embed/>
                  <p:pic>
                    <p:nvPicPr>
                      <p:cNvPr id="8" name="Object 7">
                        <a:extLst>
                          <a:ext uri="{FF2B5EF4-FFF2-40B4-BE49-F238E27FC236}">
                            <a16:creationId xmlns:a16="http://schemas.microsoft.com/office/drawing/2014/main" id="{933872BA-5A0D-4236-A47A-B4687D5017C2}"/>
                          </a:ext>
                        </a:extLst>
                      </p:cNvPr>
                      <p:cNvPicPr>
                        <a:picLocks noChangeAspect="1" noChangeArrowheads="1"/>
                      </p:cNvPicPr>
                      <p:nvPr/>
                    </p:nvPicPr>
                    <p:blipFill>
                      <a:blip r:embed="rId4"/>
                      <a:srcRect/>
                      <a:stretch>
                        <a:fillRect/>
                      </a:stretch>
                    </p:blipFill>
                    <p:spPr bwMode="auto">
                      <a:xfrm>
                        <a:off x="472977" y="2189250"/>
                        <a:ext cx="8093075" cy="622300"/>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E9AA7AD7-27EC-4763-B3B6-E3AAB50D35BC}"/>
              </a:ext>
            </a:extLst>
          </p:cNvPr>
          <p:cNvSpPr txBox="1"/>
          <p:nvPr/>
        </p:nvSpPr>
        <p:spPr>
          <a:xfrm>
            <a:off x="395927" y="2906500"/>
            <a:ext cx="10501458" cy="523220"/>
          </a:xfrm>
          <a:prstGeom prst="rect">
            <a:avLst/>
          </a:prstGeom>
          <a:noFill/>
        </p:spPr>
        <p:txBody>
          <a:bodyPr wrap="square" rtlCol="0">
            <a:spAutoFit/>
          </a:bodyPr>
          <a:lstStyle/>
          <a:p>
            <a:r>
              <a:rPr lang="en-US" sz="1400"/>
              <a:t>So we set up the equation to determine the p.d.f which maximizes entropy subject to fixed normalization and fixed average norm, and not concern ourselves with the form of the measure since it doesn’t matter…</a:t>
            </a:r>
            <a:endParaRPr lang="en-US"/>
          </a:p>
        </p:txBody>
      </p:sp>
      <p:sp>
        <p:nvSpPr>
          <p:cNvPr id="17" name="Rectangle 8">
            <a:extLst>
              <a:ext uri="{FF2B5EF4-FFF2-40B4-BE49-F238E27FC236}">
                <a16:creationId xmlns:a16="http://schemas.microsoft.com/office/drawing/2014/main" id="{8D1D50A4-711B-473E-9BE7-5DE0A9D496C4}"/>
              </a:ext>
            </a:extLst>
          </p:cNvPr>
          <p:cNvSpPr>
            <a:spLocks noChangeArrowheads="1"/>
          </p:cNvSpPr>
          <p:nvPr/>
        </p:nvSpPr>
        <p:spPr bwMode="auto">
          <a:xfrm>
            <a:off x="-33552"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82D61350-5B36-4F82-9A07-F2231BE6345D}"/>
              </a:ext>
            </a:extLst>
          </p:cNvPr>
          <p:cNvGraphicFramePr>
            <a:graphicFrameLocks noChangeAspect="1"/>
          </p:cNvGraphicFramePr>
          <p:nvPr>
            <p:extLst>
              <p:ext uri="{D42A27DB-BD31-4B8C-83A1-F6EECF244321}">
                <p14:modId xmlns:p14="http://schemas.microsoft.com/office/powerpoint/2010/main" val="3920938525"/>
              </p:ext>
            </p:extLst>
          </p:nvPr>
        </p:nvGraphicFramePr>
        <p:xfrm>
          <a:off x="472977" y="3488146"/>
          <a:ext cx="9961562" cy="1693863"/>
        </p:xfrm>
        <a:graphic>
          <a:graphicData uri="http://schemas.openxmlformats.org/presentationml/2006/ole">
            <mc:AlternateContent xmlns:mc="http://schemas.openxmlformats.org/markup-compatibility/2006">
              <mc:Choice xmlns:v="urn:schemas-microsoft-com:vml" Requires="v">
                <p:oleObj name="Equation" r:id="rId5" imgW="7886520" imgH="1346040" progId="Equation.DSMT4">
                  <p:embed/>
                </p:oleObj>
              </mc:Choice>
              <mc:Fallback>
                <p:oleObj name="Equation" r:id="rId5" imgW="7886520" imgH="1346040" progId="Equation.DSMT4">
                  <p:embed/>
                  <p:pic>
                    <p:nvPicPr>
                      <p:cNvPr id="6" name="Object 5">
                        <a:extLst>
                          <a:ext uri="{FF2B5EF4-FFF2-40B4-BE49-F238E27FC236}">
                            <a16:creationId xmlns:a16="http://schemas.microsoft.com/office/drawing/2014/main" id="{82D61350-5B36-4F82-9A07-F2231BE6345D}"/>
                          </a:ext>
                        </a:extLst>
                      </p:cNvPr>
                      <p:cNvPicPr>
                        <a:picLocks noChangeAspect="1" noChangeArrowheads="1"/>
                      </p:cNvPicPr>
                      <p:nvPr/>
                    </p:nvPicPr>
                    <p:blipFill>
                      <a:blip r:embed="rId6"/>
                      <a:srcRect/>
                      <a:stretch>
                        <a:fillRect/>
                      </a:stretch>
                    </p:blipFill>
                    <p:spPr bwMode="auto">
                      <a:xfrm>
                        <a:off x="472977" y="3488146"/>
                        <a:ext cx="9961562" cy="1693863"/>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8DAC57E7-28F6-4B8D-8EC2-67DEA1F38DC8}"/>
              </a:ext>
            </a:extLst>
          </p:cNvPr>
          <p:cNvGraphicFramePr>
            <a:graphicFrameLocks noChangeAspect="1"/>
          </p:cNvGraphicFramePr>
          <p:nvPr>
            <p:extLst>
              <p:ext uri="{D42A27DB-BD31-4B8C-83A1-F6EECF244321}">
                <p14:modId xmlns:p14="http://schemas.microsoft.com/office/powerpoint/2010/main" val="3032950963"/>
              </p:ext>
            </p:extLst>
          </p:nvPr>
        </p:nvGraphicFramePr>
        <p:xfrm>
          <a:off x="486167" y="5938838"/>
          <a:ext cx="4186238" cy="528637"/>
        </p:xfrm>
        <a:graphic>
          <a:graphicData uri="http://schemas.openxmlformats.org/presentationml/2006/ole">
            <mc:AlternateContent xmlns:mc="http://schemas.openxmlformats.org/markup-compatibility/2006">
              <mc:Choice xmlns:v="urn:schemas-microsoft-com:vml" Requires="v">
                <p:oleObj name="Equation" r:id="rId7" imgW="3619440" imgH="457200" progId="Equation.DSMT4">
                  <p:embed/>
                </p:oleObj>
              </mc:Choice>
              <mc:Fallback>
                <p:oleObj name="Equation" r:id="rId7" imgW="3619440" imgH="457200" progId="Equation.DSMT4">
                  <p:embed/>
                  <p:pic>
                    <p:nvPicPr>
                      <p:cNvPr id="9" name="Object 8">
                        <a:extLst>
                          <a:ext uri="{FF2B5EF4-FFF2-40B4-BE49-F238E27FC236}">
                            <a16:creationId xmlns:a16="http://schemas.microsoft.com/office/drawing/2014/main" id="{8DAC57E7-28F6-4B8D-8EC2-67DEA1F38DC8}"/>
                          </a:ext>
                        </a:extLst>
                      </p:cNvPr>
                      <p:cNvPicPr>
                        <a:picLocks noChangeAspect="1" noChangeArrowheads="1"/>
                      </p:cNvPicPr>
                      <p:nvPr/>
                    </p:nvPicPr>
                    <p:blipFill>
                      <a:blip r:embed="rId8"/>
                      <a:srcRect/>
                      <a:stretch>
                        <a:fillRect/>
                      </a:stretch>
                    </p:blipFill>
                    <p:spPr bwMode="auto">
                      <a:xfrm>
                        <a:off x="486167" y="5938838"/>
                        <a:ext cx="4186238" cy="528637"/>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9C2D6A49-F6C7-4CF8-8A40-CCB5FFE24B62}"/>
              </a:ext>
            </a:extLst>
          </p:cNvPr>
          <p:cNvSpPr txBox="1"/>
          <p:nvPr/>
        </p:nvSpPr>
        <p:spPr>
          <a:xfrm>
            <a:off x="395927" y="5286864"/>
            <a:ext cx="10580663" cy="523220"/>
          </a:xfrm>
          <a:prstGeom prst="rect">
            <a:avLst/>
          </a:prstGeom>
          <a:noFill/>
        </p:spPr>
        <p:txBody>
          <a:bodyPr wrap="square" rtlCol="0">
            <a:spAutoFit/>
          </a:bodyPr>
          <a:lstStyle/>
          <a:p>
            <a:r>
              <a:rPr lang="en-US" sz="1400"/>
              <a:t>Enforcing normalization, and the norm constraint, in regards to which we must take care to express all d.o.f., we come to the following, which we’ll note we can write in a coordinate free way::</a:t>
            </a:r>
            <a:endParaRPr lang="en-US"/>
          </a:p>
        </p:txBody>
      </p:sp>
      <p:sp>
        <p:nvSpPr>
          <p:cNvPr id="10" name="Rectangle 8">
            <a:extLst>
              <a:ext uri="{FF2B5EF4-FFF2-40B4-BE49-F238E27FC236}">
                <a16:creationId xmlns:a16="http://schemas.microsoft.com/office/drawing/2014/main" id="{E30A47B9-0DA9-45B5-BCD5-39D3218756B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 name="Object 13">
            <a:extLst>
              <a:ext uri="{FF2B5EF4-FFF2-40B4-BE49-F238E27FC236}">
                <a16:creationId xmlns:a16="http://schemas.microsoft.com/office/drawing/2014/main" id="{EA36D791-31A4-4937-8690-6C2C64A0935E}"/>
              </a:ext>
            </a:extLst>
          </p:cNvPr>
          <p:cNvGraphicFramePr>
            <a:graphicFrameLocks noChangeAspect="1"/>
          </p:cNvGraphicFramePr>
          <p:nvPr>
            <p:extLst>
              <p:ext uri="{D42A27DB-BD31-4B8C-83A1-F6EECF244321}">
                <p14:modId xmlns:p14="http://schemas.microsoft.com/office/powerpoint/2010/main" val="3503367616"/>
              </p:ext>
            </p:extLst>
          </p:nvPr>
        </p:nvGraphicFramePr>
        <p:xfrm>
          <a:off x="7100888" y="5938838"/>
          <a:ext cx="4178300" cy="528637"/>
        </p:xfrm>
        <a:graphic>
          <a:graphicData uri="http://schemas.openxmlformats.org/presentationml/2006/ole">
            <mc:AlternateContent xmlns:mc="http://schemas.openxmlformats.org/markup-compatibility/2006">
              <mc:Choice xmlns:v="urn:schemas-microsoft-com:vml" Requires="v">
                <p:oleObj name="Equation" r:id="rId9" imgW="3619440" imgH="457200" progId="Equation.DSMT4">
                  <p:embed/>
                </p:oleObj>
              </mc:Choice>
              <mc:Fallback>
                <p:oleObj name="Equation" r:id="rId9" imgW="3619440" imgH="457200" progId="Equation.DSMT4">
                  <p:embed/>
                  <p:pic>
                    <p:nvPicPr>
                      <p:cNvPr id="14" name="Object 13">
                        <a:extLst>
                          <a:ext uri="{FF2B5EF4-FFF2-40B4-BE49-F238E27FC236}">
                            <a16:creationId xmlns:a16="http://schemas.microsoft.com/office/drawing/2014/main" id="{EA36D791-31A4-4937-8690-6C2C64A0935E}"/>
                          </a:ext>
                        </a:extLst>
                      </p:cNvPr>
                      <p:cNvPicPr>
                        <a:picLocks noChangeAspect="1" noChangeArrowheads="1"/>
                      </p:cNvPicPr>
                      <p:nvPr/>
                    </p:nvPicPr>
                    <p:blipFill>
                      <a:blip r:embed="rId10"/>
                      <a:srcRect/>
                      <a:stretch>
                        <a:fillRect/>
                      </a:stretch>
                    </p:blipFill>
                    <p:spPr bwMode="auto">
                      <a:xfrm>
                        <a:off x="7100888" y="5938838"/>
                        <a:ext cx="4178300" cy="528637"/>
                      </a:xfrm>
                      <a:prstGeom prst="rect">
                        <a:avLst/>
                      </a:prstGeom>
                      <a:solidFill>
                        <a:srgbClr val="A4FAC5">
                          <a:alpha val="44000"/>
                        </a:srgbClr>
                      </a:solidFill>
                    </p:spPr>
                  </p:pic>
                </p:oleObj>
              </mc:Fallback>
            </mc:AlternateContent>
          </a:graphicData>
        </a:graphic>
      </p:graphicFrame>
      <p:cxnSp>
        <p:nvCxnSpPr>
          <p:cNvPr id="23" name="Straight Arrow Connector 22">
            <a:extLst>
              <a:ext uri="{FF2B5EF4-FFF2-40B4-BE49-F238E27FC236}">
                <a16:creationId xmlns:a16="http://schemas.microsoft.com/office/drawing/2014/main" id="{51A52933-8448-4BFF-8259-458DFB59140E}"/>
              </a:ext>
            </a:extLst>
          </p:cNvPr>
          <p:cNvCxnSpPr/>
          <p:nvPr/>
        </p:nvCxnSpPr>
        <p:spPr>
          <a:xfrm>
            <a:off x="5250730" y="6238852"/>
            <a:ext cx="1461355"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014465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D0B0-C4CA-4528-8B91-073BA43516CB}"/>
              </a:ext>
            </a:extLst>
          </p:cNvPr>
          <p:cNvSpPr>
            <a:spLocks noGrp="1"/>
          </p:cNvSpPr>
          <p:nvPr>
            <p:ph type="ctrTitle"/>
          </p:nvPr>
        </p:nvSpPr>
        <p:spPr>
          <a:xfrm>
            <a:off x="3127792" y="207963"/>
            <a:ext cx="4876800" cy="602742"/>
          </a:xfrm>
        </p:spPr>
        <p:txBody>
          <a:bodyPr>
            <a:normAutofit fontScale="90000"/>
          </a:bodyPr>
          <a:lstStyle/>
          <a:p>
            <a:r>
              <a:rPr lang="en-US" sz="3600" b="1" u="sng">
                <a:latin typeface="+mn-lt"/>
              </a:rPr>
              <a:t>Random Matrices (Entropy)</a:t>
            </a:r>
            <a:endParaRPr lang="en-US" b="1" u="sng">
              <a:latin typeface="+mn-lt"/>
            </a:endParaRPr>
          </a:p>
        </p:txBody>
      </p:sp>
      <p:sp>
        <p:nvSpPr>
          <p:cNvPr id="4" name="Rectangle 3">
            <a:extLst>
              <a:ext uri="{FF2B5EF4-FFF2-40B4-BE49-F238E27FC236}">
                <a16:creationId xmlns:a16="http://schemas.microsoft.com/office/drawing/2014/main" id="{1CE0E986-CD5E-4B5C-A108-89FC29E3C512}"/>
              </a:ext>
            </a:extLst>
          </p:cNvPr>
          <p:cNvSpPr/>
          <p:nvPr/>
        </p:nvSpPr>
        <p:spPr>
          <a:xfrm>
            <a:off x="395927" y="1196918"/>
            <a:ext cx="8154184" cy="523220"/>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For what it’s worth, the max-entropy ensembles for Hermitian N by N matrices subject to normalization and fixed average norm can all be written in a coordinate free way, as follows:</a:t>
            </a:r>
          </a:p>
        </p:txBody>
      </p:sp>
      <p:sp>
        <p:nvSpPr>
          <p:cNvPr id="17" name="Rectangle 8">
            <a:extLst>
              <a:ext uri="{FF2B5EF4-FFF2-40B4-BE49-F238E27FC236}">
                <a16:creationId xmlns:a16="http://schemas.microsoft.com/office/drawing/2014/main" id="{8D1D50A4-711B-473E-9BE7-5DE0A9D496C4}"/>
              </a:ext>
            </a:extLst>
          </p:cNvPr>
          <p:cNvSpPr>
            <a:spLocks noChangeArrowheads="1"/>
          </p:cNvSpPr>
          <p:nvPr/>
        </p:nvSpPr>
        <p:spPr bwMode="auto">
          <a:xfrm>
            <a:off x="-33552"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8">
            <a:extLst>
              <a:ext uri="{FF2B5EF4-FFF2-40B4-BE49-F238E27FC236}">
                <a16:creationId xmlns:a16="http://schemas.microsoft.com/office/drawing/2014/main" id="{E30A47B9-0DA9-45B5-BCD5-39D3218756B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a:extLst>
              <a:ext uri="{FF2B5EF4-FFF2-40B4-BE49-F238E27FC236}">
                <a16:creationId xmlns:a16="http://schemas.microsoft.com/office/drawing/2014/main" id="{FF23D873-472D-471E-AC21-08AFD4C919B8}"/>
              </a:ext>
            </a:extLst>
          </p:cNvPr>
          <p:cNvGraphicFramePr>
            <a:graphicFrameLocks noChangeAspect="1"/>
          </p:cNvGraphicFramePr>
          <p:nvPr>
            <p:extLst>
              <p:ext uri="{D42A27DB-BD31-4B8C-83A1-F6EECF244321}">
                <p14:modId xmlns:p14="http://schemas.microsoft.com/office/powerpoint/2010/main" val="2689866203"/>
              </p:ext>
            </p:extLst>
          </p:nvPr>
        </p:nvGraphicFramePr>
        <p:xfrm>
          <a:off x="479425" y="1957388"/>
          <a:ext cx="4408488" cy="1171575"/>
        </p:xfrm>
        <a:graphic>
          <a:graphicData uri="http://schemas.openxmlformats.org/presentationml/2006/ole">
            <mc:AlternateContent xmlns:mc="http://schemas.openxmlformats.org/markup-compatibility/2006">
              <mc:Choice xmlns:v="urn:schemas-microsoft-com:vml" Requires="v">
                <p:oleObj name="Equation" r:id="rId3" imgW="3149280" imgH="838080" progId="Equation.DSMT4">
                  <p:embed/>
                </p:oleObj>
              </mc:Choice>
              <mc:Fallback>
                <p:oleObj name="Equation" r:id="rId3" imgW="3149280" imgH="838080" progId="Equation.DSMT4">
                  <p:embed/>
                  <p:pic>
                    <p:nvPicPr>
                      <p:cNvPr id="0" name="Object 1"/>
                      <p:cNvPicPr>
                        <a:picLocks noChangeAspect="1" noChangeArrowheads="1"/>
                      </p:cNvPicPr>
                      <p:nvPr/>
                    </p:nvPicPr>
                    <p:blipFill>
                      <a:blip r:embed="rId4"/>
                      <a:srcRect/>
                      <a:stretch>
                        <a:fillRect/>
                      </a:stretch>
                    </p:blipFill>
                    <p:spPr bwMode="auto">
                      <a:xfrm>
                        <a:off x="479425" y="1957388"/>
                        <a:ext cx="4408488" cy="1171575"/>
                      </a:xfrm>
                      <a:prstGeom prst="rect">
                        <a:avLst/>
                      </a:prstGeom>
                      <a:solidFill>
                        <a:srgbClr val="A4FAC5">
                          <a:alpha val="47000"/>
                        </a:srgbClr>
                      </a:solidFill>
                    </p:spPr>
                  </p:pic>
                </p:oleObj>
              </mc:Fallback>
            </mc:AlternateContent>
          </a:graphicData>
        </a:graphic>
      </p:graphicFrame>
      <p:sp>
        <p:nvSpPr>
          <p:cNvPr id="18" name="Rectangle 17">
            <a:extLst>
              <a:ext uri="{FF2B5EF4-FFF2-40B4-BE49-F238E27FC236}">
                <a16:creationId xmlns:a16="http://schemas.microsoft.com/office/drawing/2014/main" id="{F5B889C5-8460-48AE-96B2-DB31DD71527F}"/>
              </a:ext>
            </a:extLst>
          </p:cNvPr>
          <p:cNvSpPr/>
          <p:nvPr/>
        </p:nvSpPr>
        <p:spPr>
          <a:xfrm>
            <a:off x="395926" y="3335253"/>
            <a:ext cx="10218655" cy="738664"/>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Note the appellation orthogonal, unitary, symplectic, refers to the form of the eigenvectors of those ensembles.  The first is comprised of real #’s (element = its transpose), the second complex #’s (element = complex conjugate of transpose), and the latter quaternions (element = dual of its transpose).  And in the eigenbasis, this would work out to:</a:t>
            </a:r>
          </a:p>
        </p:txBody>
      </p:sp>
      <p:sp>
        <p:nvSpPr>
          <p:cNvPr id="11" name="Rectangle 6">
            <a:extLst>
              <a:ext uri="{FF2B5EF4-FFF2-40B4-BE49-F238E27FC236}">
                <a16:creationId xmlns:a16="http://schemas.microsoft.com/office/drawing/2014/main" id="{455CB136-596B-4494-A9F8-1EE466B6E175}"/>
              </a:ext>
            </a:extLst>
          </p:cNvPr>
          <p:cNvSpPr>
            <a:spLocks noChangeArrowheads="1"/>
          </p:cNvSpPr>
          <p:nvPr/>
        </p:nvSpPr>
        <p:spPr bwMode="auto">
          <a:xfrm>
            <a:off x="0"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 name="Object 12">
            <a:extLst>
              <a:ext uri="{FF2B5EF4-FFF2-40B4-BE49-F238E27FC236}">
                <a16:creationId xmlns:a16="http://schemas.microsoft.com/office/drawing/2014/main" id="{466FC5B9-873B-44FE-9238-710240EE9F6D}"/>
              </a:ext>
            </a:extLst>
          </p:cNvPr>
          <p:cNvGraphicFramePr>
            <a:graphicFrameLocks noChangeAspect="1"/>
          </p:cNvGraphicFramePr>
          <p:nvPr>
            <p:extLst>
              <p:ext uri="{D42A27DB-BD31-4B8C-83A1-F6EECF244321}">
                <p14:modId xmlns:p14="http://schemas.microsoft.com/office/powerpoint/2010/main" val="766900390"/>
              </p:ext>
            </p:extLst>
          </p:nvPr>
        </p:nvGraphicFramePr>
        <p:xfrm>
          <a:off x="403225" y="4219575"/>
          <a:ext cx="4683125" cy="649288"/>
        </p:xfrm>
        <a:graphic>
          <a:graphicData uri="http://schemas.openxmlformats.org/presentationml/2006/ole">
            <mc:AlternateContent xmlns:mc="http://schemas.openxmlformats.org/markup-compatibility/2006">
              <mc:Choice xmlns:v="urn:schemas-microsoft-com:vml" Requires="v">
                <p:oleObj name="Equation" r:id="rId5" imgW="3517560" imgH="482400" progId="Equation.DSMT4">
                  <p:embed/>
                </p:oleObj>
              </mc:Choice>
              <mc:Fallback>
                <p:oleObj name="Equation" r:id="rId5" imgW="3517560" imgH="482400" progId="Equation.DSMT4">
                  <p:embed/>
                  <p:pic>
                    <p:nvPicPr>
                      <p:cNvPr id="0" name="Object 5"/>
                      <p:cNvPicPr>
                        <a:picLocks noChangeAspect="1" noChangeArrowheads="1"/>
                      </p:cNvPicPr>
                      <p:nvPr/>
                    </p:nvPicPr>
                    <p:blipFill>
                      <a:blip r:embed="rId6"/>
                      <a:srcRect/>
                      <a:stretch>
                        <a:fillRect/>
                      </a:stretch>
                    </p:blipFill>
                    <p:spPr bwMode="auto">
                      <a:xfrm>
                        <a:off x="403225" y="4219575"/>
                        <a:ext cx="4683125" cy="649288"/>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5152633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D0B0-C4CA-4528-8B91-073BA43516CB}"/>
              </a:ext>
            </a:extLst>
          </p:cNvPr>
          <p:cNvSpPr>
            <a:spLocks noGrp="1"/>
          </p:cNvSpPr>
          <p:nvPr>
            <p:ph type="ctrTitle"/>
          </p:nvPr>
        </p:nvSpPr>
        <p:spPr>
          <a:xfrm>
            <a:off x="3127791" y="207963"/>
            <a:ext cx="5529511" cy="602742"/>
          </a:xfrm>
        </p:spPr>
        <p:txBody>
          <a:bodyPr>
            <a:normAutofit fontScale="90000"/>
          </a:bodyPr>
          <a:lstStyle/>
          <a:p>
            <a:r>
              <a:rPr lang="en-US" sz="3600" b="1" u="sng">
                <a:latin typeface="+mn-lt"/>
              </a:rPr>
              <a:t>Random Matrices (Products)</a:t>
            </a:r>
            <a:endParaRPr lang="en-US" b="1" u="sng">
              <a:latin typeface="+mn-lt"/>
            </a:endParaRPr>
          </a:p>
        </p:txBody>
      </p:sp>
      <p:sp>
        <p:nvSpPr>
          <p:cNvPr id="4" name="Rectangle 3">
            <a:extLst>
              <a:ext uri="{FF2B5EF4-FFF2-40B4-BE49-F238E27FC236}">
                <a16:creationId xmlns:a16="http://schemas.microsoft.com/office/drawing/2014/main" id="{1CE0E986-CD5E-4B5C-A108-89FC29E3C512}"/>
              </a:ext>
            </a:extLst>
          </p:cNvPr>
          <p:cNvSpPr/>
          <p:nvPr/>
        </p:nvSpPr>
        <p:spPr>
          <a:xfrm>
            <a:off x="375063" y="1199472"/>
            <a:ext cx="10812543" cy="523220"/>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Sums of random numbers obey the CLT.  Products of random numbers do the same, once you take the ln.  And in same sense, products of random matrices have limiting properties.  In particular we can write:</a:t>
            </a:r>
          </a:p>
        </p:txBody>
      </p:sp>
      <p:sp>
        <p:nvSpPr>
          <p:cNvPr id="17" name="Rectangle 8">
            <a:extLst>
              <a:ext uri="{FF2B5EF4-FFF2-40B4-BE49-F238E27FC236}">
                <a16:creationId xmlns:a16="http://schemas.microsoft.com/office/drawing/2014/main" id="{8D1D50A4-711B-473E-9BE7-5DE0A9D496C4}"/>
              </a:ext>
            </a:extLst>
          </p:cNvPr>
          <p:cNvSpPr>
            <a:spLocks noChangeArrowheads="1"/>
          </p:cNvSpPr>
          <p:nvPr/>
        </p:nvSpPr>
        <p:spPr bwMode="auto">
          <a:xfrm>
            <a:off x="-33552"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8">
            <a:extLst>
              <a:ext uri="{FF2B5EF4-FFF2-40B4-BE49-F238E27FC236}">
                <a16:creationId xmlns:a16="http://schemas.microsoft.com/office/drawing/2014/main" id="{E30A47B9-0DA9-45B5-BCD5-39D3218756BF}"/>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6">
            <a:extLst>
              <a:ext uri="{FF2B5EF4-FFF2-40B4-BE49-F238E27FC236}">
                <a16:creationId xmlns:a16="http://schemas.microsoft.com/office/drawing/2014/main" id="{455CB136-596B-4494-A9F8-1EE466B6E175}"/>
              </a:ext>
            </a:extLst>
          </p:cNvPr>
          <p:cNvSpPr>
            <a:spLocks noChangeArrowheads="1"/>
          </p:cNvSpPr>
          <p:nvPr/>
        </p:nvSpPr>
        <p:spPr bwMode="auto">
          <a:xfrm>
            <a:off x="0"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a:extLst>
              <a:ext uri="{FF2B5EF4-FFF2-40B4-BE49-F238E27FC236}">
                <a16:creationId xmlns:a16="http://schemas.microsoft.com/office/drawing/2014/main" id="{2AE2F3F8-72F7-4F85-AF1D-C360EEFB4689}"/>
              </a:ext>
            </a:extLst>
          </p:cNvPr>
          <p:cNvGraphicFramePr>
            <a:graphicFrameLocks noChangeAspect="1"/>
          </p:cNvGraphicFramePr>
          <p:nvPr>
            <p:extLst>
              <p:ext uri="{D42A27DB-BD31-4B8C-83A1-F6EECF244321}">
                <p14:modId xmlns:p14="http://schemas.microsoft.com/office/powerpoint/2010/main" val="1559427242"/>
              </p:ext>
            </p:extLst>
          </p:nvPr>
        </p:nvGraphicFramePr>
        <p:xfrm>
          <a:off x="427251" y="1857865"/>
          <a:ext cx="4013200" cy="411163"/>
        </p:xfrm>
        <a:graphic>
          <a:graphicData uri="http://schemas.openxmlformats.org/presentationml/2006/ole">
            <mc:AlternateContent xmlns:mc="http://schemas.openxmlformats.org/markup-compatibility/2006">
              <mc:Choice xmlns:v="urn:schemas-microsoft-com:vml" Requires="v">
                <p:oleObj name="Equation" r:id="rId3" imgW="2844720" imgH="291960" progId="Equation.DSMT4">
                  <p:embed/>
                </p:oleObj>
              </mc:Choice>
              <mc:Fallback>
                <p:oleObj name="Equation" r:id="rId3" imgW="2844720" imgH="291960" progId="Equation.DSMT4">
                  <p:embed/>
                  <p:pic>
                    <p:nvPicPr>
                      <p:cNvPr id="32" name="Object 31">
                        <a:extLst>
                          <a:ext uri="{FF2B5EF4-FFF2-40B4-BE49-F238E27FC236}">
                            <a16:creationId xmlns:a16="http://schemas.microsoft.com/office/drawing/2014/main" id="{646D6CF0-1F4D-4E3B-97C1-7602F3C01F41}"/>
                          </a:ext>
                        </a:extLst>
                      </p:cNvPr>
                      <p:cNvPicPr/>
                      <p:nvPr/>
                    </p:nvPicPr>
                    <p:blipFill>
                      <a:blip r:embed="rId4"/>
                      <a:stretch>
                        <a:fillRect/>
                      </a:stretch>
                    </p:blipFill>
                    <p:spPr>
                      <a:xfrm>
                        <a:off x="427251" y="1857865"/>
                        <a:ext cx="4013200" cy="411163"/>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BA54BCA2-BFD1-4901-AD57-17D7828834D0}"/>
              </a:ext>
            </a:extLst>
          </p:cNvPr>
          <p:cNvSpPr txBox="1"/>
          <p:nvPr/>
        </p:nvSpPr>
        <p:spPr>
          <a:xfrm>
            <a:off x="375063" y="2445255"/>
            <a:ext cx="11568698" cy="738664"/>
          </a:xfrm>
          <a:prstGeom prst="rect">
            <a:avLst/>
          </a:prstGeom>
          <a:noFill/>
        </p:spPr>
        <p:txBody>
          <a:bodyPr wrap="square" rtlCol="0">
            <a:spAutoFit/>
          </a:bodyPr>
          <a:lstStyle/>
          <a:p>
            <a:r>
              <a:rPr lang="en-US" sz="1400"/>
              <a:t>(parenthetically, we can see how you’d have to take a sort of weak disorder limit to get a finite result when you go to the continuum.  Still an open question what you’re losing in this process) Now these exponents, by Oseledec’s theorem, approach a limiting delta function distribution </a:t>
            </a:r>
            <a:r>
              <a:rPr lang="el-GR" sz="1400"/>
              <a:t>ν</a:t>
            </a:r>
            <a:r>
              <a:rPr lang="en-US" sz="1400"/>
              <a:t> = (</a:t>
            </a:r>
            <a:r>
              <a:rPr lang="el-GR" sz="1400"/>
              <a:t>ν</a:t>
            </a:r>
            <a:r>
              <a:rPr lang="en-US" sz="1400" baseline="-25000"/>
              <a:t>ave</a:t>
            </a:r>
            <a:r>
              <a:rPr lang="en-US" sz="1400"/>
              <a:t> + </a:t>
            </a:r>
            <a:r>
              <a:rPr lang="el-GR" sz="1400"/>
              <a:t>ν</a:t>
            </a:r>
            <a:r>
              <a:rPr lang="en-US" sz="1400" baseline="-25000"/>
              <a:t>std</a:t>
            </a:r>
            <a:r>
              <a:rPr lang="en-US" sz="1400"/>
              <a:t>W/√N), whose mean and std depends only on symmetry (W is white noise variable)?  For instance, consider a 1D example,</a:t>
            </a:r>
          </a:p>
        </p:txBody>
      </p:sp>
      <p:graphicFrame>
        <p:nvGraphicFramePr>
          <p:cNvPr id="5" name="Object 4">
            <a:extLst>
              <a:ext uri="{FF2B5EF4-FFF2-40B4-BE49-F238E27FC236}">
                <a16:creationId xmlns:a16="http://schemas.microsoft.com/office/drawing/2014/main" id="{0ABE5C83-E506-45D7-B484-B11E4B122F7C}"/>
              </a:ext>
            </a:extLst>
          </p:cNvPr>
          <p:cNvGraphicFramePr>
            <a:graphicFrameLocks noChangeAspect="1"/>
          </p:cNvGraphicFramePr>
          <p:nvPr>
            <p:extLst>
              <p:ext uri="{D42A27DB-BD31-4B8C-83A1-F6EECF244321}">
                <p14:modId xmlns:p14="http://schemas.microsoft.com/office/powerpoint/2010/main" val="943418029"/>
              </p:ext>
            </p:extLst>
          </p:nvPr>
        </p:nvGraphicFramePr>
        <p:xfrm>
          <a:off x="470112" y="3209314"/>
          <a:ext cx="1349375" cy="1387475"/>
        </p:xfrm>
        <a:graphic>
          <a:graphicData uri="http://schemas.openxmlformats.org/presentationml/2006/ole">
            <mc:AlternateContent xmlns:mc="http://schemas.openxmlformats.org/markup-compatibility/2006">
              <mc:Choice xmlns:v="urn:schemas-microsoft-com:vml" Requires="v">
                <p:oleObj name="Equation" r:id="rId5" imgW="939600" imgH="965160" progId="Equation.DSMT4">
                  <p:embed/>
                </p:oleObj>
              </mc:Choice>
              <mc:Fallback>
                <p:oleObj name="Equation" r:id="rId5" imgW="939600" imgH="965160" progId="Equation.DSMT4">
                  <p:embed/>
                  <p:pic>
                    <p:nvPicPr>
                      <p:cNvPr id="0" name="Object 4"/>
                      <p:cNvPicPr>
                        <a:picLocks noChangeAspect="1" noChangeArrowheads="1"/>
                      </p:cNvPicPr>
                      <p:nvPr/>
                    </p:nvPicPr>
                    <p:blipFill>
                      <a:blip r:embed="rId6"/>
                      <a:srcRect/>
                      <a:stretch>
                        <a:fillRect/>
                      </a:stretch>
                    </p:blipFill>
                    <p:spPr bwMode="auto">
                      <a:xfrm>
                        <a:off x="470112" y="3209314"/>
                        <a:ext cx="1349375" cy="1387475"/>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DC398C86-E04E-45E9-A2F7-84FC43095B24}"/>
              </a:ext>
            </a:extLst>
          </p:cNvPr>
          <p:cNvSpPr txBox="1"/>
          <p:nvPr/>
        </p:nvSpPr>
        <p:spPr>
          <a:xfrm>
            <a:off x="427251" y="4687895"/>
            <a:ext cx="11568698" cy="738664"/>
          </a:xfrm>
          <a:prstGeom prst="rect">
            <a:avLst/>
          </a:prstGeom>
          <a:noFill/>
        </p:spPr>
        <p:txBody>
          <a:bodyPr wrap="square" rtlCol="0">
            <a:spAutoFit/>
          </a:bodyPr>
          <a:lstStyle/>
          <a:p>
            <a:r>
              <a:rPr lang="en-US" sz="1400"/>
              <a:t>And so clearly, </a:t>
            </a:r>
            <a:r>
              <a:rPr lang="el-GR" sz="1400"/>
              <a:t>ν</a:t>
            </a:r>
            <a:r>
              <a:rPr lang="en-US" sz="1400"/>
              <a:t>, is a normally distributed variable with mean &lt;ln(m)&gt;, and variance &lt;ln(m)&gt;</a:t>
            </a:r>
            <a:r>
              <a:rPr lang="en-US" sz="1400" baseline="-25000"/>
              <a:t>2</a:t>
            </a:r>
            <a:r>
              <a:rPr lang="en-US" sz="1400"/>
              <a:t>/N.   And so we can write it as a random variable in the form given in that paragraph above.  Note its probability distribution converges to a delta function in the large N limit, and so in that sense, it simply converges to a real #.  Moving on, there is a formula for the largest Lyapunov exponent,</a:t>
            </a:r>
          </a:p>
        </p:txBody>
      </p:sp>
      <p:graphicFrame>
        <p:nvGraphicFramePr>
          <p:cNvPr id="7" name="Object 6">
            <a:extLst>
              <a:ext uri="{FF2B5EF4-FFF2-40B4-BE49-F238E27FC236}">
                <a16:creationId xmlns:a16="http://schemas.microsoft.com/office/drawing/2014/main" id="{159EBAAB-4797-4F69-AEDE-234795A84612}"/>
              </a:ext>
            </a:extLst>
          </p:cNvPr>
          <p:cNvGraphicFramePr>
            <a:graphicFrameLocks noChangeAspect="1"/>
          </p:cNvGraphicFramePr>
          <p:nvPr>
            <p:extLst>
              <p:ext uri="{D42A27DB-BD31-4B8C-83A1-F6EECF244321}">
                <p14:modId xmlns:p14="http://schemas.microsoft.com/office/powerpoint/2010/main" val="334269658"/>
              </p:ext>
            </p:extLst>
          </p:nvPr>
        </p:nvGraphicFramePr>
        <p:xfrm>
          <a:off x="509555" y="5535812"/>
          <a:ext cx="3216275" cy="560387"/>
        </p:xfrm>
        <a:graphic>
          <a:graphicData uri="http://schemas.openxmlformats.org/presentationml/2006/ole">
            <mc:AlternateContent xmlns:mc="http://schemas.openxmlformats.org/markup-compatibility/2006">
              <mc:Choice xmlns:v="urn:schemas-microsoft-com:vml" Requires="v">
                <p:oleObj name="Equation" r:id="rId7" imgW="2666880" imgH="457200" progId="Equation.DSMT4">
                  <p:embed/>
                </p:oleObj>
              </mc:Choice>
              <mc:Fallback>
                <p:oleObj name="Equation" r:id="rId7" imgW="2666880" imgH="457200" progId="Equation.DSMT4">
                  <p:embed/>
                  <p:pic>
                    <p:nvPicPr>
                      <p:cNvPr id="0" name="Object 8"/>
                      <p:cNvPicPr>
                        <a:picLocks noChangeAspect="1" noChangeArrowheads="1"/>
                      </p:cNvPicPr>
                      <p:nvPr/>
                    </p:nvPicPr>
                    <p:blipFill>
                      <a:blip r:embed="rId8"/>
                      <a:srcRect/>
                      <a:stretch>
                        <a:fillRect/>
                      </a:stretch>
                    </p:blipFill>
                    <p:spPr bwMode="auto">
                      <a:xfrm>
                        <a:off x="509555" y="5535812"/>
                        <a:ext cx="3216275" cy="560387"/>
                      </a:xfrm>
                      <a:prstGeom prst="rect">
                        <a:avLst/>
                      </a:prstGeom>
                      <a:noFill/>
                    </p:spPr>
                  </p:pic>
                </p:oleObj>
              </mc:Fallback>
            </mc:AlternateContent>
          </a:graphicData>
        </a:graphic>
      </p:graphicFrame>
      <p:sp>
        <p:nvSpPr>
          <p:cNvPr id="18" name="TextBox 17">
            <a:extLst>
              <a:ext uri="{FF2B5EF4-FFF2-40B4-BE49-F238E27FC236}">
                <a16:creationId xmlns:a16="http://schemas.microsoft.com/office/drawing/2014/main" id="{721A51C4-5FC4-47E0-84D4-F0F5C32C3157}"/>
              </a:ext>
            </a:extLst>
          </p:cNvPr>
          <p:cNvSpPr txBox="1"/>
          <p:nvPr/>
        </p:nvSpPr>
        <p:spPr>
          <a:xfrm>
            <a:off x="470112" y="6342260"/>
            <a:ext cx="6204065" cy="307777"/>
          </a:xfrm>
          <a:prstGeom prst="rect">
            <a:avLst/>
          </a:prstGeom>
          <a:noFill/>
        </p:spPr>
        <p:txBody>
          <a:bodyPr wrap="square" rtlCol="0">
            <a:spAutoFit/>
          </a:bodyPr>
          <a:lstStyle/>
          <a:p>
            <a:r>
              <a:rPr lang="en-US" sz="1400"/>
              <a:t>where || || is the Euclidian norm.</a:t>
            </a:r>
          </a:p>
        </p:txBody>
      </p:sp>
    </p:spTree>
    <p:extLst>
      <p:ext uri="{BB962C8B-B14F-4D97-AF65-F5344CB8AC3E}">
        <p14:creationId xmlns:p14="http://schemas.microsoft.com/office/powerpoint/2010/main" val="40479987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D0B0-C4CA-4528-8B91-073BA43516CB}"/>
              </a:ext>
            </a:extLst>
          </p:cNvPr>
          <p:cNvSpPr>
            <a:spLocks noGrp="1"/>
          </p:cNvSpPr>
          <p:nvPr>
            <p:ph type="ctrTitle"/>
          </p:nvPr>
        </p:nvSpPr>
        <p:spPr>
          <a:xfrm>
            <a:off x="3127792" y="207963"/>
            <a:ext cx="5470518" cy="602742"/>
          </a:xfrm>
        </p:spPr>
        <p:txBody>
          <a:bodyPr>
            <a:normAutofit fontScale="90000"/>
          </a:bodyPr>
          <a:lstStyle/>
          <a:p>
            <a:r>
              <a:rPr lang="en-US" sz="3600" b="1" u="sng">
                <a:latin typeface="+mn-lt"/>
              </a:rPr>
              <a:t>Random Matrices (Measures)</a:t>
            </a:r>
            <a:endParaRPr lang="en-US" b="1" u="sng">
              <a:latin typeface="+mn-lt"/>
            </a:endParaRPr>
          </a:p>
        </p:txBody>
      </p:sp>
      <p:sp>
        <p:nvSpPr>
          <p:cNvPr id="4" name="Rectangle 3">
            <a:extLst>
              <a:ext uri="{FF2B5EF4-FFF2-40B4-BE49-F238E27FC236}">
                <a16:creationId xmlns:a16="http://schemas.microsoft.com/office/drawing/2014/main" id="{1CE0E986-CD5E-4B5C-A108-89FC29E3C512}"/>
              </a:ext>
            </a:extLst>
          </p:cNvPr>
          <p:cNvSpPr/>
          <p:nvPr/>
        </p:nvSpPr>
        <p:spPr>
          <a:xfrm>
            <a:off x="395927" y="1178064"/>
            <a:ext cx="2441542"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Let’s consider a few examples:</a:t>
            </a:r>
          </a:p>
        </p:txBody>
      </p:sp>
      <p:sp>
        <p:nvSpPr>
          <p:cNvPr id="3" name="TextBox 2">
            <a:extLst>
              <a:ext uri="{FF2B5EF4-FFF2-40B4-BE49-F238E27FC236}">
                <a16:creationId xmlns:a16="http://schemas.microsoft.com/office/drawing/2014/main" id="{4106B50F-5800-48CE-9DAD-AA6222290257}"/>
              </a:ext>
            </a:extLst>
          </p:cNvPr>
          <p:cNvSpPr txBox="1"/>
          <p:nvPr/>
        </p:nvSpPr>
        <p:spPr>
          <a:xfrm>
            <a:off x="395927" y="1593130"/>
            <a:ext cx="3633239" cy="523220"/>
          </a:xfrm>
          <a:prstGeom prst="rect">
            <a:avLst/>
          </a:prstGeom>
          <a:noFill/>
        </p:spPr>
        <p:txBody>
          <a:bodyPr wrap="none" rtlCol="0">
            <a:spAutoFit/>
          </a:bodyPr>
          <a:lstStyle/>
          <a:p>
            <a:r>
              <a:rPr lang="en-US" sz="1400" b="1"/>
              <a:t>Example 1a</a:t>
            </a:r>
            <a:endParaRPr lang="en-US" b="1"/>
          </a:p>
          <a:p>
            <a:r>
              <a:rPr lang="en-US" sz="1400"/>
              <a:t>2 by 2 stretch-rotation matrix in Cartesian basis</a:t>
            </a:r>
          </a:p>
        </p:txBody>
      </p:sp>
      <p:graphicFrame>
        <p:nvGraphicFramePr>
          <p:cNvPr id="11" name="Object 10">
            <a:extLst>
              <a:ext uri="{FF2B5EF4-FFF2-40B4-BE49-F238E27FC236}">
                <a16:creationId xmlns:a16="http://schemas.microsoft.com/office/drawing/2014/main" id="{CA9485A3-278B-4904-9A44-D63939CB0146}"/>
              </a:ext>
            </a:extLst>
          </p:cNvPr>
          <p:cNvGraphicFramePr>
            <a:graphicFrameLocks noChangeAspect="1"/>
          </p:cNvGraphicFramePr>
          <p:nvPr>
            <p:extLst>
              <p:ext uri="{D42A27DB-BD31-4B8C-83A1-F6EECF244321}">
                <p14:modId xmlns:p14="http://schemas.microsoft.com/office/powerpoint/2010/main" val="1308342933"/>
              </p:ext>
            </p:extLst>
          </p:nvPr>
        </p:nvGraphicFramePr>
        <p:xfrm>
          <a:off x="468125" y="3360723"/>
          <a:ext cx="4738688" cy="504825"/>
        </p:xfrm>
        <a:graphic>
          <a:graphicData uri="http://schemas.openxmlformats.org/presentationml/2006/ole">
            <mc:AlternateContent xmlns:mc="http://schemas.openxmlformats.org/markup-compatibility/2006">
              <mc:Choice xmlns:v="urn:schemas-microsoft-com:vml" Requires="v">
                <p:oleObj name="Equation" r:id="rId2" imgW="3606480" imgH="380880" progId="Equation.DSMT4">
                  <p:embed/>
                </p:oleObj>
              </mc:Choice>
              <mc:Fallback>
                <p:oleObj name="Equation" r:id="rId2" imgW="3606480" imgH="380880" progId="Equation.DSMT4">
                  <p:embed/>
                  <p:pic>
                    <p:nvPicPr>
                      <p:cNvPr id="11" name="Object 10">
                        <a:extLst>
                          <a:ext uri="{FF2B5EF4-FFF2-40B4-BE49-F238E27FC236}">
                            <a16:creationId xmlns:a16="http://schemas.microsoft.com/office/drawing/2014/main" id="{CA9485A3-278B-4904-9A44-D63939CB0146}"/>
                          </a:ext>
                        </a:extLst>
                      </p:cNvPr>
                      <p:cNvPicPr>
                        <a:picLocks noChangeAspect="1" noChangeArrowheads="1"/>
                      </p:cNvPicPr>
                      <p:nvPr/>
                    </p:nvPicPr>
                    <p:blipFill>
                      <a:blip r:embed="rId3"/>
                      <a:srcRect/>
                      <a:stretch>
                        <a:fillRect/>
                      </a:stretch>
                    </p:blipFill>
                    <p:spPr bwMode="auto">
                      <a:xfrm>
                        <a:off x="468125" y="3360723"/>
                        <a:ext cx="4738688" cy="504825"/>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E9AA7AD7-27EC-4763-B3B6-E3AAB50D35BC}"/>
              </a:ext>
            </a:extLst>
          </p:cNvPr>
          <p:cNvSpPr txBox="1"/>
          <p:nvPr/>
        </p:nvSpPr>
        <p:spPr>
          <a:xfrm>
            <a:off x="405354" y="2916491"/>
            <a:ext cx="2077813" cy="307777"/>
          </a:xfrm>
          <a:prstGeom prst="rect">
            <a:avLst/>
          </a:prstGeom>
          <a:noFill/>
        </p:spPr>
        <p:txBody>
          <a:bodyPr wrap="none" rtlCol="0">
            <a:spAutoFit/>
          </a:bodyPr>
          <a:lstStyle/>
          <a:p>
            <a:r>
              <a:rPr lang="en-US" sz="1400"/>
              <a:t>Define the magnitude via:</a:t>
            </a:r>
            <a:endParaRPr lang="en-US"/>
          </a:p>
        </p:txBody>
      </p:sp>
      <p:sp>
        <p:nvSpPr>
          <p:cNvPr id="13" name="TextBox 12">
            <a:extLst>
              <a:ext uri="{FF2B5EF4-FFF2-40B4-BE49-F238E27FC236}">
                <a16:creationId xmlns:a16="http://schemas.microsoft.com/office/drawing/2014/main" id="{3387368B-2ECC-432A-AA4C-7988EC5775DC}"/>
              </a:ext>
            </a:extLst>
          </p:cNvPr>
          <p:cNvSpPr txBox="1"/>
          <p:nvPr/>
        </p:nvSpPr>
        <p:spPr>
          <a:xfrm>
            <a:off x="433650" y="3965926"/>
            <a:ext cx="1517851" cy="307777"/>
          </a:xfrm>
          <a:prstGeom prst="rect">
            <a:avLst/>
          </a:prstGeom>
          <a:noFill/>
        </p:spPr>
        <p:txBody>
          <a:bodyPr wrap="none" rtlCol="0">
            <a:spAutoFit/>
          </a:bodyPr>
          <a:lstStyle/>
          <a:p>
            <a:r>
              <a:rPr lang="en-US" sz="1400"/>
              <a:t>Then arc length is:</a:t>
            </a:r>
            <a:endParaRPr lang="en-US"/>
          </a:p>
        </p:txBody>
      </p:sp>
      <p:graphicFrame>
        <p:nvGraphicFramePr>
          <p:cNvPr id="15" name="Object 14">
            <a:extLst>
              <a:ext uri="{FF2B5EF4-FFF2-40B4-BE49-F238E27FC236}">
                <a16:creationId xmlns:a16="http://schemas.microsoft.com/office/drawing/2014/main" id="{C5F22F9A-772F-4BA6-BF3D-3A8176764F0B}"/>
              </a:ext>
            </a:extLst>
          </p:cNvPr>
          <p:cNvGraphicFramePr>
            <a:graphicFrameLocks noChangeAspect="1"/>
          </p:cNvGraphicFramePr>
          <p:nvPr>
            <p:extLst>
              <p:ext uri="{D42A27DB-BD31-4B8C-83A1-F6EECF244321}">
                <p14:modId xmlns:p14="http://schemas.microsoft.com/office/powerpoint/2010/main" val="1134077714"/>
              </p:ext>
            </p:extLst>
          </p:nvPr>
        </p:nvGraphicFramePr>
        <p:xfrm>
          <a:off x="523136" y="4377679"/>
          <a:ext cx="6338888" cy="560387"/>
        </p:xfrm>
        <a:graphic>
          <a:graphicData uri="http://schemas.openxmlformats.org/presentationml/2006/ole">
            <mc:AlternateContent xmlns:mc="http://schemas.openxmlformats.org/markup-compatibility/2006">
              <mc:Choice xmlns:v="urn:schemas-microsoft-com:vml" Requires="v">
                <p:oleObj name="Equation" r:id="rId4" imgW="5168880" imgH="457200" progId="Equation.DSMT4">
                  <p:embed/>
                </p:oleObj>
              </mc:Choice>
              <mc:Fallback>
                <p:oleObj name="Equation" r:id="rId4" imgW="5168880" imgH="457200" progId="Equation.DSMT4">
                  <p:embed/>
                  <p:pic>
                    <p:nvPicPr>
                      <p:cNvPr id="15" name="Object 14">
                        <a:extLst>
                          <a:ext uri="{FF2B5EF4-FFF2-40B4-BE49-F238E27FC236}">
                            <a16:creationId xmlns:a16="http://schemas.microsoft.com/office/drawing/2014/main" id="{C5F22F9A-772F-4BA6-BF3D-3A8176764F0B}"/>
                          </a:ext>
                        </a:extLst>
                      </p:cNvPr>
                      <p:cNvPicPr>
                        <a:picLocks noChangeAspect="1" noChangeArrowheads="1"/>
                      </p:cNvPicPr>
                      <p:nvPr/>
                    </p:nvPicPr>
                    <p:blipFill>
                      <a:blip r:embed="rId5"/>
                      <a:srcRect/>
                      <a:stretch>
                        <a:fillRect/>
                      </a:stretch>
                    </p:blipFill>
                    <p:spPr bwMode="auto">
                      <a:xfrm>
                        <a:off x="523136" y="4377679"/>
                        <a:ext cx="6338888" cy="560387"/>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758B8B83-397F-4034-9147-47A970062382}"/>
              </a:ext>
            </a:extLst>
          </p:cNvPr>
          <p:cNvSpPr txBox="1"/>
          <p:nvPr/>
        </p:nvSpPr>
        <p:spPr>
          <a:xfrm>
            <a:off x="468125" y="4965092"/>
            <a:ext cx="683200" cy="307777"/>
          </a:xfrm>
          <a:prstGeom prst="rect">
            <a:avLst/>
          </a:prstGeom>
          <a:noFill/>
        </p:spPr>
        <p:txBody>
          <a:bodyPr wrap="none" rtlCol="0">
            <a:spAutoFit/>
          </a:bodyPr>
          <a:lstStyle/>
          <a:p>
            <a:r>
              <a:rPr lang="en-US" sz="1400"/>
              <a:t>And so</a:t>
            </a:r>
            <a:endParaRPr lang="en-US"/>
          </a:p>
        </p:txBody>
      </p:sp>
      <p:sp>
        <p:nvSpPr>
          <p:cNvPr id="17" name="Rectangle 8">
            <a:extLst>
              <a:ext uri="{FF2B5EF4-FFF2-40B4-BE49-F238E27FC236}">
                <a16:creationId xmlns:a16="http://schemas.microsoft.com/office/drawing/2014/main" id="{8D1D50A4-711B-473E-9BE7-5DE0A9D496C4}"/>
              </a:ext>
            </a:extLst>
          </p:cNvPr>
          <p:cNvSpPr>
            <a:spLocks noChangeArrowheads="1"/>
          </p:cNvSpPr>
          <p:nvPr/>
        </p:nvSpPr>
        <p:spPr bwMode="auto">
          <a:xfrm>
            <a:off x="-33552"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A0CD828B-E999-44C8-8C51-7C07BF56FA46}"/>
              </a:ext>
            </a:extLst>
          </p:cNvPr>
          <p:cNvGraphicFramePr>
            <a:graphicFrameLocks noChangeAspect="1"/>
          </p:cNvGraphicFramePr>
          <p:nvPr>
            <p:extLst>
              <p:ext uri="{D42A27DB-BD31-4B8C-83A1-F6EECF244321}">
                <p14:modId xmlns:p14="http://schemas.microsoft.com/office/powerpoint/2010/main" val="4262093313"/>
              </p:ext>
            </p:extLst>
          </p:nvPr>
        </p:nvGraphicFramePr>
        <p:xfrm>
          <a:off x="523136" y="5410031"/>
          <a:ext cx="2428875" cy="311150"/>
        </p:xfrm>
        <a:graphic>
          <a:graphicData uri="http://schemas.openxmlformats.org/presentationml/2006/ole">
            <mc:AlternateContent xmlns:mc="http://schemas.openxmlformats.org/markup-compatibility/2006">
              <mc:Choice xmlns:v="urn:schemas-microsoft-com:vml" Requires="v">
                <p:oleObj name="Equation" r:id="rId6" imgW="1981080" imgH="253800" progId="Equation.DSMT4">
                  <p:embed/>
                </p:oleObj>
              </mc:Choice>
              <mc:Fallback>
                <p:oleObj name="Equation" r:id="rId6" imgW="1981080" imgH="253800" progId="Equation.DSMT4">
                  <p:embed/>
                  <p:pic>
                    <p:nvPicPr>
                      <p:cNvPr id="18" name="Object 17">
                        <a:extLst>
                          <a:ext uri="{FF2B5EF4-FFF2-40B4-BE49-F238E27FC236}">
                            <a16:creationId xmlns:a16="http://schemas.microsoft.com/office/drawing/2014/main" id="{A0CD828B-E999-44C8-8C51-7C07BF56FA46}"/>
                          </a:ext>
                        </a:extLst>
                      </p:cNvPr>
                      <p:cNvPicPr>
                        <a:picLocks noChangeAspect="1" noChangeArrowheads="1"/>
                      </p:cNvPicPr>
                      <p:nvPr/>
                    </p:nvPicPr>
                    <p:blipFill>
                      <a:blip r:embed="rId7"/>
                      <a:srcRect/>
                      <a:stretch>
                        <a:fillRect/>
                      </a:stretch>
                    </p:blipFill>
                    <p:spPr bwMode="auto">
                      <a:xfrm>
                        <a:off x="523136" y="5410031"/>
                        <a:ext cx="2428875" cy="311150"/>
                      </a:xfrm>
                      <a:prstGeom prst="rect">
                        <a:avLst/>
                      </a:prstGeom>
                      <a:noFill/>
                    </p:spPr>
                  </p:pic>
                </p:oleObj>
              </mc:Fallback>
            </mc:AlternateContent>
          </a:graphicData>
        </a:graphic>
      </p:graphicFrame>
      <p:sp>
        <p:nvSpPr>
          <p:cNvPr id="21" name="Rectangle 2">
            <a:extLst>
              <a:ext uri="{FF2B5EF4-FFF2-40B4-BE49-F238E27FC236}">
                <a16:creationId xmlns:a16="http://schemas.microsoft.com/office/drawing/2014/main" id="{6F8128EB-2551-4F22-9168-533334871E22}"/>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a:extLst>
              <a:ext uri="{FF2B5EF4-FFF2-40B4-BE49-F238E27FC236}">
                <a16:creationId xmlns:a16="http://schemas.microsoft.com/office/drawing/2014/main" id="{30A2AC02-34A2-4794-B84E-BC6C4132BF40}"/>
              </a:ext>
            </a:extLst>
          </p:cNvPr>
          <p:cNvSpPr>
            <a:spLocks noChangeArrowheads="1"/>
          </p:cNvSpPr>
          <p:nvPr/>
        </p:nvSpPr>
        <p:spPr bwMode="auto">
          <a:xfrm>
            <a:off x="766024" y="203634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48D4F4AB-D66E-482D-8685-03F9C28E843A}"/>
              </a:ext>
            </a:extLst>
          </p:cNvPr>
          <p:cNvGraphicFramePr>
            <a:graphicFrameLocks noChangeAspect="1"/>
          </p:cNvGraphicFramePr>
          <p:nvPr>
            <p:extLst>
              <p:ext uri="{D42A27DB-BD31-4B8C-83A1-F6EECF244321}">
                <p14:modId xmlns:p14="http://schemas.microsoft.com/office/powerpoint/2010/main" val="2476967752"/>
              </p:ext>
            </p:extLst>
          </p:nvPr>
        </p:nvGraphicFramePr>
        <p:xfrm>
          <a:off x="452489" y="2156592"/>
          <a:ext cx="1334999" cy="667500"/>
        </p:xfrm>
        <a:graphic>
          <a:graphicData uri="http://schemas.openxmlformats.org/presentationml/2006/ole">
            <mc:AlternateContent xmlns:mc="http://schemas.openxmlformats.org/markup-compatibility/2006">
              <mc:Choice xmlns:v="urn:schemas-microsoft-com:vml" Requires="v">
                <p:oleObj name="Equation" r:id="rId8" imgW="888840" imgH="457200" progId="Equation.DSMT4">
                  <p:embed/>
                </p:oleObj>
              </mc:Choice>
              <mc:Fallback>
                <p:oleObj name="Equation" r:id="rId8" imgW="888840" imgH="457200" progId="Equation.DSMT4">
                  <p:embed/>
                  <p:pic>
                    <p:nvPicPr>
                      <p:cNvPr id="0" name="Object 1"/>
                      <p:cNvPicPr>
                        <a:picLocks noChangeAspect="1" noChangeArrowheads="1"/>
                      </p:cNvPicPr>
                      <p:nvPr/>
                    </p:nvPicPr>
                    <p:blipFill>
                      <a:blip r:embed="rId9"/>
                      <a:srcRect/>
                      <a:stretch>
                        <a:fillRect/>
                      </a:stretch>
                    </p:blipFill>
                    <p:spPr bwMode="auto">
                      <a:xfrm>
                        <a:off x="452489" y="2156592"/>
                        <a:ext cx="1334999" cy="667500"/>
                      </a:xfrm>
                      <a:prstGeom prst="rect">
                        <a:avLst/>
                      </a:prstGeom>
                      <a:noFill/>
                    </p:spPr>
                  </p:pic>
                </p:oleObj>
              </mc:Fallback>
            </mc:AlternateContent>
          </a:graphicData>
        </a:graphic>
      </p:graphicFrame>
    </p:spTree>
    <p:extLst>
      <p:ext uri="{BB962C8B-B14F-4D97-AF65-F5344CB8AC3E}">
        <p14:creationId xmlns:p14="http://schemas.microsoft.com/office/powerpoint/2010/main" val="1629286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D0B0-C4CA-4528-8B91-073BA43516CB}"/>
              </a:ext>
            </a:extLst>
          </p:cNvPr>
          <p:cNvSpPr>
            <a:spLocks noGrp="1"/>
          </p:cNvSpPr>
          <p:nvPr>
            <p:ph type="ctrTitle"/>
          </p:nvPr>
        </p:nvSpPr>
        <p:spPr>
          <a:xfrm>
            <a:off x="3113400" y="223736"/>
            <a:ext cx="5508009" cy="602742"/>
          </a:xfrm>
        </p:spPr>
        <p:txBody>
          <a:bodyPr>
            <a:normAutofit fontScale="90000"/>
          </a:bodyPr>
          <a:lstStyle/>
          <a:p>
            <a:r>
              <a:rPr lang="en-US" sz="3600" b="1" u="sng">
                <a:latin typeface="+mn-lt"/>
              </a:rPr>
              <a:t>Random Matrices (Measures)</a:t>
            </a:r>
            <a:endParaRPr lang="en-US" b="1" u="sng">
              <a:latin typeface="+mn-lt"/>
            </a:endParaRPr>
          </a:p>
        </p:txBody>
      </p:sp>
      <p:sp>
        <p:nvSpPr>
          <p:cNvPr id="4" name="Rectangle 3">
            <a:extLst>
              <a:ext uri="{FF2B5EF4-FFF2-40B4-BE49-F238E27FC236}">
                <a16:creationId xmlns:a16="http://schemas.microsoft.com/office/drawing/2014/main" id="{1CE0E986-CD5E-4B5C-A108-89FC29E3C512}"/>
              </a:ext>
            </a:extLst>
          </p:cNvPr>
          <p:cNvSpPr/>
          <p:nvPr/>
        </p:nvSpPr>
        <p:spPr>
          <a:xfrm>
            <a:off x="395927" y="1178064"/>
            <a:ext cx="2441542"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Let’s consider a few examples:</a:t>
            </a:r>
          </a:p>
        </p:txBody>
      </p:sp>
      <p:sp>
        <p:nvSpPr>
          <p:cNvPr id="3" name="TextBox 2">
            <a:extLst>
              <a:ext uri="{FF2B5EF4-FFF2-40B4-BE49-F238E27FC236}">
                <a16:creationId xmlns:a16="http://schemas.microsoft.com/office/drawing/2014/main" id="{4106B50F-5800-48CE-9DAD-AA6222290257}"/>
              </a:ext>
            </a:extLst>
          </p:cNvPr>
          <p:cNvSpPr txBox="1"/>
          <p:nvPr/>
        </p:nvSpPr>
        <p:spPr>
          <a:xfrm>
            <a:off x="395927" y="1593130"/>
            <a:ext cx="3320589" cy="523220"/>
          </a:xfrm>
          <a:prstGeom prst="rect">
            <a:avLst/>
          </a:prstGeom>
          <a:noFill/>
        </p:spPr>
        <p:txBody>
          <a:bodyPr wrap="none" rtlCol="0">
            <a:spAutoFit/>
          </a:bodyPr>
          <a:lstStyle/>
          <a:p>
            <a:r>
              <a:rPr lang="en-US" sz="1400" b="1"/>
              <a:t>Example 1b</a:t>
            </a:r>
            <a:endParaRPr lang="en-US" b="1"/>
          </a:p>
          <a:p>
            <a:r>
              <a:rPr lang="en-US" sz="1400"/>
              <a:t>2 by 2 stretch-rotation matrix in Polar basis</a:t>
            </a:r>
          </a:p>
        </p:txBody>
      </p:sp>
      <p:graphicFrame>
        <p:nvGraphicFramePr>
          <p:cNvPr id="11" name="Object 10">
            <a:extLst>
              <a:ext uri="{FF2B5EF4-FFF2-40B4-BE49-F238E27FC236}">
                <a16:creationId xmlns:a16="http://schemas.microsoft.com/office/drawing/2014/main" id="{CA9485A3-278B-4904-9A44-D63939CB0146}"/>
              </a:ext>
            </a:extLst>
          </p:cNvPr>
          <p:cNvGraphicFramePr>
            <a:graphicFrameLocks noChangeAspect="1"/>
          </p:cNvGraphicFramePr>
          <p:nvPr>
            <p:extLst>
              <p:ext uri="{D42A27DB-BD31-4B8C-83A1-F6EECF244321}">
                <p14:modId xmlns:p14="http://schemas.microsoft.com/office/powerpoint/2010/main" val="2907354951"/>
              </p:ext>
            </p:extLst>
          </p:nvPr>
        </p:nvGraphicFramePr>
        <p:xfrm>
          <a:off x="484794" y="3367819"/>
          <a:ext cx="2352675" cy="504825"/>
        </p:xfrm>
        <a:graphic>
          <a:graphicData uri="http://schemas.openxmlformats.org/presentationml/2006/ole">
            <mc:AlternateContent xmlns:mc="http://schemas.openxmlformats.org/markup-compatibility/2006">
              <mc:Choice xmlns:v="urn:schemas-microsoft-com:vml" Requires="v">
                <p:oleObj name="Equation" r:id="rId2" imgW="1790640" imgH="380880" progId="Equation.DSMT4">
                  <p:embed/>
                </p:oleObj>
              </mc:Choice>
              <mc:Fallback>
                <p:oleObj name="Equation" r:id="rId2" imgW="1790640" imgH="380880" progId="Equation.DSMT4">
                  <p:embed/>
                  <p:pic>
                    <p:nvPicPr>
                      <p:cNvPr id="11" name="Object 10">
                        <a:extLst>
                          <a:ext uri="{FF2B5EF4-FFF2-40B4-BE49-F238E27FC236}">
                            <a16:creationId xmlns:a16="http://schemas.microsoft.com/office/drawing/2014/main" id="{CA9485A3-278B-4904-9A44-D63939CB0146}"/>
                          </a:ext>
                        </a:extLst>
                      </p:cNvPr>
                      <p:cNvPicPr>
                        <a:picLocks noChangeAspect="1" noChangeArrowheads="1"/>
                      </p:cNvPicPr>
                      <p:nvPr/>
                    </p:nvPicPr>
                    <p:blipFill>
                      <a:blip r:embed="rId3"/>
                      <a:srcRect/>
                      <a:stretch>
                        <a:fillRect/>
                      </a:stretch>
                    </p:blipFill>
                    <p:spPr bwMode="auto">
                      <a:xfrm>
                        <a:off x="484794" y="3367819"/>
                        <a:ext cx="2352675" cy="504825"/>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E9AA7AD7-27EC-4763-B3B6-E3AAB50D35BC}"/>
              </a:ext>
            </a:extLst>
          </p:cNvPr>
          <p:cNvSpPr txBox="1"/>
          <p:nvPr/>
        </p:nvSpPr>
        <p:spPr>
          <a:xfrm>
            <a:off x="405354" y="2916491"/>
            <a:ext cx="2077813" cy="307777"/>
          </a:xfrm>
          <a:prstGeom prst="rect">
            <a:avLst/>
          </a:prstGeom>
          <a:noFill/>
        </p:spPr>
        <p:txBody>
          <a:bodyPr wrap="none" rtlCol="0">
            <a:spAutoFit/>
          </a:bodyPr>
          <a:lstStyle/>
          <a:p>
            <a:r>
              <a:rPr lang="en-US" sz="1400"/>
              <a:t>Define the magnitude via:</a:t>
            </a:r>
            <a:endParaRPr lang="en-US"/>
          </a:p>
        </p:txBody>
      </p:sp>
      <p:sp>
        <p:nvSpPr>
          <p:cNvPr id="13" name="TextBox 12">
            <a:extLst>
              <a:ext uri="{FF2B5EF4-FFF2-40B4-BE49-F238E27FC236}">
                <a16:creationId xmlns:a16="http://schemas.microsoft.com/office/drawing/2014/main" id="{3387368B-2ECC-432A-AA4C-7988EC5775DC}"/>
              </a:ext>
            </a:extLst>
          </p:cNvPr>
          <p:cNvSpPr txBox="1"/>
          <p:nvPr/>
        </p:nvSpPr>
        <p:spPr>
          <a:xfrm>
            <a:off x="433650" y="3965926"/>
            <a:ext cx="1517851" cy="307777"/>
          </a:xfrm>
          <a:prstGeom prst="rect">
            <a:avLst/>
          </a:prstGeom>
          <a:noFill/>
        </p:spPr>
        <p:txBody>
          <a:bodyPr wrap="none" rtlCol="0">
            <a:spAutoFit/>
          </a:bodyPr>
          <a:lstStyle/>
          <a:p>
            <a:r>
              <a:rPr lang="en-US" sz="1400"/>
              <a:t>Then arc length is:</a:t>
            </a:r>
            <a:endParaRPr lang="en-US"/>
          </a:p>
        </p:txBody>
      </p:sp>
      <p:graphicFrame>
        <p:nvGraphicFramePr>
          <p:cNvPr id="15" name="Object 14">
            <a:extLst>
              <a:ext uri="{FF2B5EF4-FFF2-40B4-BE49-F238E27FC236}">
                <a16:creationId xmlns:a16="http://schemas.microsoft.com/office/drawing/2014/main" id="{C5F22F9A-772F-4BA6-BF3D-3A8176764F0B}"/>
              </a:ext>
            </a:extLst>
          </p:cNvPr>
          <p:cNvGraphicFramePr>
            <a:graphicFrameLocks noChangeAspect="1"/>
          </p:cNvGraphicFramePr>
          <p:nvPr>
            <p:extLst>
              <p:ext uri="{D42A27DB-BD31-4B8C-83A1-F6EECF244321}">
                <p14:modId xmlns:p14="http://schemas.microsoft.com/office/powerpoint/2010/main" val="1368125077"/>
              </p:ext>
            </p:extLst>
          </p:nvPr>
        </p:nvGraphicFramePr>
        <p:xfrm>
          <a:off x="527467" y="4287693"/>
          <a:ext cx="10855325" cy="636588"/>
        </p:xfrm>
        <a:graphic>
          <a:graphicData uri="http://schemas.openxmlformats.org/presentationml/2006/ole">
            <mc:AlternateContent xmlns:mc="http://schemas.openxmlformats.org/markup-compatibility/2006">
              <mc:Choice xmlns:v="urn:schemas-microsoft-com:vml" Requires="v">
                <p:oleObj name="Equation" r:id="rId4" imgW="8851680" imgH="520560" progId="Equation.DSMT4">
                  <p:embed/>
                </p:oleObj>
              </mc:Choice>
              <mc:Fallback>
                <p:oleObj name="Equation" r:id="rId4" imgW="8851680" imgH="520560" progId="Equation.DSMT4">
                  <p:embed/>
                  <p:pic>
                    <p:nvPicPr>
                      <p:cNvPr id="15" name="Object 14">
                        <a:extLst>
                          <a:ext uri="{FF2B5EF4-FFF2-40B4-BE49-F238E27FC236}">
                            <a16:creationId xmlns:a16="http://schemas.microsoft.com/office/drawing/2014/main" id="{C5F22F9A-772F-4BA6-BF3D-3A8176764F0B}"/>
                          </a:ext>
                        </a:extLst>
                      </p:cNvPr>
                      <p:cNvPicPr>
                        <a:picLocks noChangeAspect="1" noChangeArrowheads="1"/>
                      </p:cNvPicPr>
                      <p:nvPr/>
                    </p:nvPicPr>
                    <p:blipFill>
                      <a:blip r:embed="rId5"/>
                      <a:srcRect/>
                      <a:stretch>
                        <a:fillRect/>
                      </a:stretch>
                    </p:blipFill>
                    <p:spPr bwMode="auto">
                      <a:xfrm>
                        <a:off x="527467" y="4287693"/>
                        <a:ext cx="10855325" cy="636588"/>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758B8B83-397F-4034-9147-47A970062382}"/>
              </a:ext>
            </a:extLst>
          </p:cNvPr>
          <p:cNvSpPr txBox="1"/>
          <p:nvPr/>
        </p:nvSpPr>
        <p:spPr>
          <a:xfrm>
            <a:off x="433650" y="5024384"/>
            <a:ext cx="683200" cy="307777"/>
          </a:xfrm>
          <a:prstGeom prst="rect">
            <a:avLst/>
          </a:prstGeom>
          <a:noFill/>
        </p:spPr>
        <p:txBody>
          <a:bodyPr wrap="none" rtlCol="0">
            <a:spAutoFit/>
          </a:bodyPr>
          <a:lstStyle/>
          <a:p>
            <a:r>
              <a:rPr lang="en-US" sz="1400"/>
              <a:t>And so</a:t>
            </a:r>
            <a:endParaRPr lang="en-US"/>
          </a:p>
        </p:txBody>
      </p:sp>
      <p:sp>
        <p:nvSpPr>
          <p:cNvPr id="17" name="Rectangle 8">
            <a:extLst>
              <a:ext uri="{FF2B5EF4-FFF2-40B4-BE49-F238E27FC236}">
                <a16:creationId xmlns:a16="http://schemas.microsoft.com/office/drawing/2014/main" id="{8D1D50A4-711B-473E-9BE7-5DE0A9D496C4}"/>
              </a:ext>
            </a:extLst>
          </p:cNvPr>
          <p:cNvSpPr>
            <a:spLocks noChangeArrowheads="1"/>
          </p:cNvSpPr>
          <p:nvPr/>
        </p:nvSpPr>
        <p:spPr bwMode="auto">
          <a:xfrm>
            <a:off x="-33552"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A0CD828B-E999-44C8-8C51-7C07BF56FA46}"/>
              </a:ext>
            </a:extLst>
          </p:cNvPr>
          <p:cNvGraphicFramePr>
            <a:graphicFrameLocks noChangeAspect="1"/>
          </p:cNvGraphicFramePr>
          <p:nvPr>
            <p:extLst>
              <p:ext uri="{D42A27DB-BD31-4B8C-83A1-F6EECF244321}">
                <p14:modId xmlns:p14="http://schemas.microsoft.com/office/powerpoint/2010/main" val="3111448153"/>
              </p:ext>
            </p:extLst>
          </p:nvPr>
        </p:nvGraphicFramePr>
        <p:xfrm>
          <a:off x="513075" y="5446611"/>
          <a:ext cx="2600325" cy="311150"/>
        </p:xfrm>
        <a:graphic>
          <a:graphicData uri="http://schemas.openxmlformats.org/presentationml/2006/ole">
            <mc:AlternateContent xmlns:mc="http://schemas.openxmlformats.org/markup-compatibility/2006">
              <mc:Choice xmlns:v="urn:schemas-microsoft-com:vml" Requires="v">
                <p:oleObj name="Equation" r:id="rId6" imgW="2120760" imgH="253800" progId="Equation.DSMT4">
                  <p:embed/>
                </p:oleObj>
              </mc:Choice>
              <mc:Fallback>
                <p:oleObj name="Equation" r:id="rId6" imgW="2120760" imgH="253800" progId="Equation.DSMT4">
                  <p:embed/>
                  <p:pic>
                    <p:nvPicPr>
                      <p:cNvPr id="18" name="Object 17">
                        <a:extLst>
                          <a:ext uri="{FF2B5EF4-FFF2-40B4-BE49-F238E27FC236}">
                            <a16:creationId xmlns:a16="http://schemas.microsoft.com/office/drawing/2014/main" id="{A0CD828B-E999-44C8-8C51-7C07BF56FA46}"/>
                          </a:ext>
                        </a:extLst>
                      </p:cNvPr>
                      <p:cNvPicPr>
                        <a:picLocks noChangeAspect="1" noChangeArrowheads="1"/>
                      </p:cNvPicPr>
                      <p:nvPr/>
                    </p:nvPicPr>
                    <p:blipFill>
                      <a:blip r:embed="rId7"/>
                      <a:srcRect/>
                      <a:stretch>
                        <a:fillRect/>
                      </a:stretch>
                    </p:blipFill>
                    <p:spPr bwMode="auto">
                      <a:xfrm>
                        <a:off x="513075" y="5446611"/>
                        <a:ext cx="2600325" cy="311150"/>
                      </a:xfrm>
                      <a:prstGeom prst="rect">
                        <a:avLst/>
                      </a:prstGeom>
                      <a:noFill/>
                    </p:spPr>
                  </p:pic>
                </p:oleObj>
              </mc:Fallback>
            </mc:AlternateContent>
          </a:graphicData>
        </a:graphic>
      </p:graphicFrame>
      <p:sp>
        <p:nvSpPr>
          <p:cNvPr id="21" name="Rectangle 2">
            <a:extLst>
              <a:ext uri="{FF2B5EF4-FFF2-40B4-BE49-F238E27FC236}">
                <a16:creationId xmlns:a16="http://schemas.microsoft.com/office/drawing/2014/main" id="{6F8128EB-2551-4F22-9168-533334871E22}"/>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2" name="Object 21">
            <a:extLst>
              <a:ext uri="{FF2B5EF4-FFF2-40B4-BE49-F238E27FC236}">
                <a16:creationId xmlns:a16="http://schemas.microsoft.com/office/drawing/2014/main" id="{295842CF-D155-454D-93F0-8539833C3EA8}"/>
              </a:ext>
            </a:extLst>
          </p:cNvPr>
          <p:cNvGraphicFramePr>
            <a:graphicFrameLocks noChangeAspect="1"/>
          </p:cNvGraphicFramePr>
          <p:nvPr>
            <p:extLst>
              <p:ext uri="{D42A27DB-BD31-4B8C-83A1-F6EECF244321}">
                <p14:modId xmlns:p14="http://schemas.microsoft.com/office/powerpoint/2010/main" val="1741844922"/>
              </p:ext>
            </p:extLst>
          </p:nvPr>
        </p:nvGraphicFramePr>
        <p:xfrm>
          <a:off x="458788" y="2233613"/>
          <a:ext cx="4657725" cy="593725"/>
        </p:xfrm>
        <a:graphic>
          <a:graphicData uri="http://schemas.openxmlformats.org/presentationml/2006/ole">
            <mc:AlternateContent xmlns:mc="http://schemas.openxmlformats.org/markup-compatibility/2006">
              <mc:Choice xmlns:v="urn:schemas-microsoft-com:vml" Requires="v">
                <p:oleObj name="Equation" r:id="rId8" imgW="3543120" imgH="457200" progId="Equation.DSMT4">
                  <p:embed/>
                </p:oleObj>
              </mc:Choice>
              <mc:Fallback>
                <p:oleObj name="Equation" r:id="rId8" imgW="3543120" imgH="457200" progId="Equation.DSMT4">
                  <p:embed/>
                  <p:pic>
                    <p:nvPicPr>
                      <p:cNvPr id="22" name="Object 21">
                        <a:extLst>
                          <a:ext uri="{FF2B5EF4-FFF2-40B4-BE49-F238E27FC236}">
                            <a16:creationId xmlns:a16="http://schemas.microsoft.com/office/drawing/2014/main" id="{295842CF-D155-454D-93F0-8539833C3EA8}"/>
                          </a:ext>
                        </a:extLst>
                      </p:cNvPr>
                      <p:cNvPicPr>
                        <a:picLocks noChangeAspect="1" noChangeArrowheads="1"/>
                      </p:cNvPicPr>
                      <p:nvPr/>
                    </p:nvPicPr>
                    <p:blipFill>
                      <a:blip r:embed="rId9"/>
                      <a:srcRect/>
                      <a:stretch>
                        <a:fillRect/>
                      </a:stretch>
                    </p:blipFill>
                    <p:spPr bwMode="auto">
                      <a:xfrm>
                        <a:off x="458788" y="2233613"/>
                        <a:ext cx="4657725" cy="593725"/>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DFC19315-15C4-47D9-9D9F-403F6C5EDE79}"/>
              </a:ext>
            </a:extLst>
          </p:cNvPr>
          <p:cNvSpPr txBox="1"/>
          <p:nvPr/>
        </p:nvSpPr>
        <p:spPr>
          <a:xfrm flipH="1">
            <a:off x="410068" y="5880313"/>
            <a:ext cx="4238815" cy="307777"/>
          </a:xfrm>
          <a:prstGeom prst="rect">
            <a:avLst/>
          </a:prstGeom>
          <a:noFill/>
        </p:spPr>
        <p:txBody>
          <a:bodyPr wrap="square" rtlCol="0">
            <a:spAutoFit/>
          </a:bodyPr>
          <a:lstStyle/>
          <a:p>
            <a:r>
              <a:rPr lang="en-US" sz="1400"/>
              <a:t>Note these two measures are indeed related via:</a:t>
            </a:r>
          </a:p>
        </p:txBody>
      </p:sp>
      <p:graphicFrame>
        <p:nvGraphicFramePr>
          <p:cNvPr id="20" name="Object 19">
            <a:extLst>
              <a:ext uri="{FF2B5EF4-FFF2-40B4-BE49-F238E27FC236}">
                <a16:creationId xmlns:a16="http://schemas.microsoft.com/office/drawing/2014/main" id="{490EBD07-1DDB-456A-AB36-45A8E77CAD43}"/>
              </a:ext>
            </a:extLst>
          </p:cNvPr>
          <p:cNvGraphicFramePr>
            <a:graphicFrameLocks noChangeAspect="1"/>
          </p:cNvGraphicFramePr>
          <p:nvPr>
            <p:extLst>
              <p:ext uri="{D42A27DB-BD31-4B8C-83A1-F6EECF244321}">
                <p14:modId xmlns:p14="http://schemas.microsoft.com/office/powerpoint/2010/main" val="804314498"/>
              </p:ext>
            </p:extLst>
          </p:nvPr>
        </p:nvGraphicFramePr>
        <p:xfrm>
          <a:off x="482046" y="6313436"/>
          <a:ext cx="2014537" cy="355600"/>
        </p:xfrm>
        <a:graphic>
          <a:graphicData uri="http://schemas.openxmlformats.org/presentationml/2006/ole">
            <mc:AlternateContent xmlns:mc="http://schemas.openxmlformats.org/markup-compatibility/2006">
              <mc:Choice xmlns:v="urn:schemas-microsoft-com:vml" Requires="v">
                <p:oleObj name="Equation" r:id="rId10" imgW="1371600" imgH="253800" progId="Equation.DSMT4">
                  <p:embed/>
                </p:oleObj>
              </mc:Choice>
              <mc:Fallback>
                <p:oleObj name="Equation" r:id="rId10" imgW="1371600" imgH="253800" progId="Equation.DSMT4">
                  <p:embed/>
                  <p:pic>
                    <p:nvPicPr>
                      <p:cNvPr id="9" name="Object 8">
                        <a:extLst>
                          <a:ext uri="{FF2B5EF4-FFF2-40B4-BE49-F238E27FC236}">
                            <a16:creationId xmlns:a16="http://schemas.microsoft.com/office/drawing/2014/main" id="{5B23333F-24E4-48C6-B557-E3C298782798}"/>
                          </a:ext>
                        </a:extLst>
                      </p:cNvPr>
                      <p:cNvPicPr>
                        <a:picLocks noChangeAspect="1" noChangeArrowheads="1"/>
                      </p:cNvPicPr>
                      <p:nvPr/>
                    </p:nvPicPr>
                    <p:blipFill>
                      <a:blip r:embed="rId11"/>
                      <a:srcRect/>
                      <a:stretch>
                        <a:fillRect/>
                      </a:stretch>
                    </p:blipFill>
                    <p:spPr bwMode="auto">
                      <a:xfrm>
                        <a:off x="482046" y="6313436"/>
                        <a:ext cx="2014537" cy="355600"/>
                      </a:xfrm>
                      <a:prstGeom prst="rect">
                        <a:avLst/>
                      </a:prstGeom>
                      <a:noFill/>
                    </p:spPr>
                  </p:pic>
                </p:oleObj>
              </mc:Fallback>
            </mc:AlternateContent>
          </a:graphicData>
        </a:graphic>
      </p:graphicFrame>
      <p:sp>
        <p:nvSpPr>
          <p:cNvPr id="10" name="Freeform: Shape 9">
            <a:extLst>
              <a:ext uri="{FF2B5EF4-FFF2-40B4-BE49-F238E27FC236}">
                <a16:creationId xmlns:a16="http://schemas.microsoft.com/office/drawing/2014/main" id="{93759282-D9E3-42B0-B9AA-0397D0B18673}"/>
              </a:ext>
            </a:extLst>
          </p:cNvPr>
          <p:cNvSpPr/>
          <p:nvPr/>
        </p:nvSpPr>
        <p:spPr>
          <a:xfrm>
            <a:off x="2714017" y="5728402"/>
            <a:ext cx="2402732" cy="905862"/>
          </a:xfrm>
          <a:custGeom>
            <a:avLst/>
            <a:gdLst>
              <a:gd name="connsiteX0" fmla="*/ 0 w 2402732"/>
              <a:gd name="connsiteY0" fmla="*/ 769675 h 905862"/>
              <a:gd name="connsiteX1" fmla="*/ 116732 w 2402732"/>
              <a:gd name="connsiteY1" fmla="*/ 828041 h 905862"/>
              <a:gd name="connsiteX2" fmla="*/ 398834 w 2402732"/>
              <a:gd name="connsiteY2" fmla="*/ 876679 h 905862"/>
              <a:gd name="connsiteX3" fmla="*/ 642026 w 2402732"/>
              <a:gd name="connsiteY3" fmla="*/ 905862 h 905862"/>
              <a:gd name="connsiteX4" fmla="*/ 992221 w 2402732"/>
              <a:gd name="connsiteY4" fmla="*/ 896134 h 905862"/>
              <a:gd name="connsiteX5" fmla="*/ 1040860 w 2402732"/>
              <a:gd name="connsiteY5" fmla="*/ 886407 h 905862"/>
              <a:gd name="connsiteX6" fmla="*/ 1128409 w 2402732"/>
              <a:gd name="connsiteY6" fmla="*/ 876679 h 905862"/>
              <a:gd name="connsiteX7" fmla="*/ 1196502 w 2402732"/>
              <a:gd name="connsiteY7" fmla="*/ 857224 h 905862"/>
              <a:gd name="connsiteX8" fmla="*/ 1371600 w 2402732"/>
              <a:gd name="connsiteY8" fmla="*/ 818313 h 905862"/>
              <a:gd name="connsiteX9" fmla="*/ 1429966 w 2402732"/>
              <a:gd name="connsiteY9" fmla="*/ 798858 h 905862"/>
              <a:gd name="connsiteX10" fmla="*/ 1459149 w 2402732"/>
              <a:gd name="connsiteY10" fmla="*/ 789130 h 905862"/>
              <a:gd name="connsiteX11" fmla="*/ 1488332 w 2402732"/>
              <a:gd name="connsiteY11" fmla="*/ 750219 h 905862"/>
              <a:gd name="connsiteX12" fmla="*/ 1536970 w 2402732"/>
              <a:gd name="connsiteY12" fmla="*/ 691853 h 905862"/>
              <a:gd name="connsiteX13" fmla="*/ 1556426 w 2402732"/>
              <a:gd name="connsiteY13" fmla="*/ 643215 h 905862"/>
              <a:gd name="connsiteX14" fmla="*/ 1566153 w 2402732"/>
              <a:gd name="connsiteY14" fmla="*/ 614032 h 905862"/>
              <a:gd name="connsiteX15" fmla="*/ 1585609 w 2402732"/>
              <a:gd name="connsiteY15" fmla="*/ 594577 h 905862"/>
              <a:gd name="connsiteX16" fmla="*/ 1624519 w 2402732"/>
              <a:gd name="connsiteY16" fmla="*/ 536211 h 905862"/>
              <a:gd name="connsiteX17" fmla="*/ 1643974 w 2402732"/>
              <a:gd name="connsiteY17" fmla="*/ 507028 h 905862"/>
              <a:gd name="connsiteX18" fmla="*/ 1663430 w 2402732"/>
              <a:gd name="connsiteY18" fmla="*/ 477845 h 905862"/>
              <a:gd name="connsiteX19" fmla="*/ 1692613 w 2402732"/>
              <a:gd name="connsiteY19" fmla="*/ 429207 h 905862"/>
              <a:gd name="connsiteX20" fmla="*/ 1741251 w 2402732"/>
              <a:gd name="connsiteY20" fmla="*/ 380568 h 905862"/>
              <a:gd name="connsiteX21" fmla="*/ 1770434 w 2402732"/>
              <a:gd name="connsiteY21" fmla="*/ 351385 h 905862"/>
              <a:gd name="connsiteX22" fmla="*/ 1828800 w 2402732"/>
              <a:gd name="connsiteY22" fmla="*/ 273564 h 905862"/>
              <a:gd name="connsiteX23" fmla="*/ 1877438 w 2402732"/>
              <a:gd name="connsiteY23" fmla="*/ 234653 h 905862"/>
              <a:gd name="connsiteX24" fmla="*/ 1916349 w 2402732"/>
              <a:gd name="connsiteY24" fmla="*/ 195743 h 905862"/>
              <a:gd name="connsiteX25" fmla="*/ 1964987 w 2402732"/>
              <a:gd name="connsiteY25" fmla="*/ 166560 h 905862"/>
              <a:gd name="connsiteX26" fmla="*/ 2033081 w 2402732"/>
              <a:gd name="connsiteY26" fmla="*/ 98466 h 905862"/>
              <a:gd name="connsiteX27" fmla="*/ 2081719 w 2402732"/>
              <a:gd name="connsiteY27" fmla="*/ 59555 h 905862"/>
              <a:gd name="connsiteX28" fmla="*/ 2120630 w 2402732"/>
              <a:gd name="connsiteY28" fmla="*/ 30372 h 905862"/>
              <a:gd name="connsiteX29" fmla="*/ 2217906 w 2402732"/>
              <a:gd name="connsiteY29" fmla="*/ 1189 h 905862"/>
              <a:gd name="connsiteX30" fmla="*/ 2402732 w 2402732"/>
              <a:gd name="connsiteY30" fmla="*/ 1189 h 905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402732" h="905862">
                <a:moveTo>
                  <a:pt x="0" y="769675"/>
                </a:moveTo>
                <a:cubicBezTo>
                  <a:pt x="40069" y="793716"/>
                  <a:pt x="70110" y="814720"/>
                  <a:pt x="116732" y="828041"/>
                </a:cubicBezTo>
                <a:cubicBezTo>
                  <a:pt x="224832" y="858927"/>
                  <a:pt x="287296" y="860155"/>
                  <a:pt x="398834" y="876679"/>
                </a:cubicBezTo>
                <a:cubicBezTo>
                  <a:pt x="598464" y="906253"/>
                  <a:pt x="432084" y="889712"/>
                  <a:pt x="642026" y="905862"/>
                </a:cubicBezTo>
                <a:cubicBezTo>
                  <a:pt x="758758" y="902619"/>
                  <a:pt x="875583" y="901824"/>
                  <a:pt x="992221" y="896134"/>
                </a:cubicBezTo>
                <a:cubicBezTo>
                  <a:pt x="1008735" y="895328"/>
                  <a:pt x="1024492" y="888745"/>
                  <a:pt x="1040860" y="886407"/>
                </a:cubicBezTo>
                <a:cubicBezTo>
                  <a:pt x="1069928" y="882255"/>
                  <a:pt x="1099226" y="879922"/>
                  <a:pt x="1128409" y="876679"/>
                </a:cubicBezTo>
                <a:cubicBezTo>
                  <a:pt x="1151107" y="870194"/>
                  <a:pt x="1173524" y="862631"/>
                  <a:pt x="1196502" y="857224"/>
                </a:cubicBezTo>
                <a:cubicBezTo>
                  <a:pt x="1248921" y="844890"/>
                  <a:pt x="1319171" y="835789"/>
                  <a:pt x="1371600" y="818313"/>
                </a:cubicBezTo>
                <a:lnTo>
                  <a:pt x="1429966" y="798858"/>
                </a:lnTo>
                <a:lnTo>
                  <a:pt x="1459149" y="789130"/>
                </a:lnTo>
                <a:cubicBezTo>
                  <a:pt x="1468877" y="776160"/>
                  <a:pt x="1477781" y="762529"/>
                  <a:pt x="1488332" y="750219"/>
                </a:cubicBezTo>
                <a:cubicBezTo>
                  <a:pt x="1514150" y="720097"/>
                  <a:pt x="1519769" y="726255"/>
                  <a:pt x="1536970" y="691853"/>
                </a:cubicBezTo>
                <a:cubicBezTo>
                  <a:pt x="1544779" y="676235"/>
                  <a:pt x="1550295" y="659565"/>
                  <a:pt x="1556426" y="643215"/>
                </a:cubicBezTo>
                <a:cubicBezTo>
                  <a:pt x="1560026" y="633614"/>
                  <a:pt x="1560877" y="622825"/>
                  <a:pt x="1566153" y="614032"/>
                </a:cubicBezTo>
                <a:cubicBezTo>
                  <a:pt x="1570872" y="606168"/>
                  <a:pt x="1580106" y="601914"/>
                  <a:pt x="1585609" y="594577"/>
                </a:cubicBezTo>
                <a:cubicBezTo>
                  <a:pt x="1599638" y="575871"/>
                  <a:pt x="1611549" y="555666"/>
                  <a:pt x="1624519" y="536211"/>
                </a:cubicBezTo>
                <a:lnTo>
                  <a:pt x="1643974" y="507028"/>
                </a:lnTo>
                <a:cubicBezTo>
                  <a:pt x="1650459" y="497300"/>
                  <a:pt x="1657415" y="487870"/>
                  <a:pt x="1663430" y="477845"/>
                </a:cubicBezTo>
                <a:cubicBezTo>
                  <a:pt x="1673158" y="461632"/>
                  <a:pt x="1680802" y="443971"/>
                  <a:pt x="1692613" y="429207"/>
                </a:cubicBezTo>
                <a:cubicBezTo>
                  <a:pt x="1706936" y="411303"/>
                  <a:pt x="1725038" y="396781"/>
                  <a:pt x="1741251" y="380568"/>
                </a:cubicBezTo>
                <a:cubicBezTo>
                  <a:pt x="1750979" y="370840"/>
                  <a:pt x="1762180" y="362391"/>
                  <a:pt x="1770434" y="351385"/>
                </a:cubicBezTo>
                <a:cubicBezTo>
                  <a:pt x="1789889" y="325445"/>
                  <a:pt x="1803480" y="293820"/>
                  <a:pt x="1828800" y="273564"/>
                </a:cubicBezTo>
                <a:cubicBezTo>
                  <a:pt x="1845013" y="260594"/>
                  <a:pt x="1861920" y="248447"/>
                  <a:pt x="1877438" y="234653"/>
                </a:cubicBezTo>
                <a:cubicBezTo>
                  <a:pt x="1891147" y="222467"/>
                  <a:pt x="1901870" y="207004"/>
                  <a:pt x="1916349" y="195743"/>
                </a:cubicBezTo>
                <a:cubicBezTo>
                  <a:pt x="1931273" y="184135"/>
                  <a:pt x="1948774" y="176288"/>
                  <a:pt x="1964987" y="166560"/>
                </a:cubicBezTo>
                <a:cubicBezTo>
                  <a:pt x="2030744" y="56964"/>
                  <a:pt x="1954930" y="163591"/>
                  <a:pt x="2033081" y="98466"/>
                </a:cubicBezTo>
                <a:cubicBezTo>
                  <a:pt x="2091750" y="49575"/>
                  <a:pt x="2012040" y="82782"/>
                  <a:pt x="2081719" y="59555"/>
                </a:cubicBezTo>
                <a:cubicBezTo>
                  <a:pt x="2094689" y="49827"/>
                  <a:pt x="2106129" y="37623"/>
                  <a:pt x="2120630" y="30372"/>
                </a:cubicBezTo>
                <a:cubicBezTo>
                  <a:pt x="2124931" y="28222"/>
                  <a:pt x="2202615" y="1854"/>
                  <a:pt x="2217906" y="1189"/>
                </a:cubicBezTo>
                <a:cubicBezTo>
                  <a:pt x="2279457" y="-1487"/>
                  <a:pt x="2341123" y="1189"/>
                  <a:pt x="2402732" y="1189"/>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3" name="Object 22">
            <a:extLst>
              <a:ext uri="{FF2B5EF4-FFF2-40B4-BE49-F238E27FC236}">
                <a16:creationId xmlns:a16="http://schemas.microsoft.com/office/drawing/2014/main" id="{88E74D93-EF91-45C5-9810-CEA4FB4EEFDD}"/>
              </a:ext>
            </a:extLst>
          </p:cNvPr>
          <p:cNvGraphicFramePr>
            <a:graphicFrameLocks noChangeAspect="1"/>
          </p:cNvGraphicFramePr>
          <p:nvPr>
            <p:extLst>
              <p:ext uri="{D42A27DB-BD31-4B8C-83A1-F6EECF244321}">
                <p14:modId xmlns:p14="http://schemas.microsoft.com/office/powerpoint/2010/main" val="3390554607"/>
              </p:ext>
            </p:extLst>
          </p:nvPr>
        </p:nvGraphicFramePr>
        <p:xfrm>
          <a:off x="5314342" y="5420417"/>
          <a:ext cx="5449888" cy="674688"/>
        </p:xfrm>
        <a:graphic>
          <a:graphicData uri="http://schemas.openxmlformats.org/presentationml/2006/ole">
            <mc:AlternateContent xmlns:mc="http://schemas.openxmlformats.org/markup-compatibility/2006">
              <mc:Choice xmlns:v="urn:schemas-microsoft-com:vml" Requires="v">
                <p:oleObj name="Equation" r:id="rId12" imgW="3708360" imgH="482400" progId="Equation.DSMT4">
                  <p:embed/>
                </p:oleObj>
              </mc:Choice>
              <mc:Fallback>
                <p:oleObj name="Equation" r:id="rId12" imgW="3708360" imgH="482400" progId="Equation.DSMT4">
                  <p:embed/>
                  <p:pic>
                    <p:nvPicPr>
                      <p:cNvPr id="20" name="Object 19">
                        <a:extLst>
                          <a:ext uri="{FF2B5EF4-FFF2-40B4-BE49-F238E27FC236}">
                            <a16:creationId xmlns:a16="http://schemas.microsoft.com/office/drawing/2014/main" id="{490EBD07-1DDB-456A-AB36-45A8E77CAD43}"/>
                          </a:ext>
                        </a:extLst>
                      </p:cNvPr>
                      <p:cNvPicPr>
                        <a:picLocks noChangeAspect="1" noChangeArrowheads="1"/>
                      </p:cNvPicPr>
                      <p:nvPr/>
                    </p:nvPicPr>
                    <p:blipFill>
                      <a:blip r:embed="rId13"/>
                      <a:srcRect/>
                      <a:stretch>
                        <a:fillRect/>
                      </a:stretch>
                    </p:blipFill>
                    <p:spPr bwMode="auto">
                      <a:xfrm>
                        <a:off x="5314342" y="5420417"/>
                        <a:ext cx="5449888" cy="674688"/>
                      </a:xfrm>
                      <a:prstGeom prst="rect">
                        <a:avLst/>
                      </a:prstGeom>
                      <a:noFill/>
                    </p:spPr>
                  </p:pic>
                </p:oleObj>
              </mc:Fallback>
            </mc:AlternateContent>
          </a:graphicData>
        </a:graphic>
      </p:graphicFrame>
    </p:spTree>
    <p:extLst>
      <p:ext uri="{BB962C8B-B14F-4D97-AF65-F5344CB8AC3E}">
        <p14:creationId xmlns:p14="http://schemas.microsoft.com/office/powerpoint/2010/main" val="8979866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D0B0-C4CA-4528-8B91-073BA43516CB}"/>
              </a:ext>
            </a:extLst>
          </p:cNvPr>
          <p:cNvSpPr>
            <a:spLocks noGrp="1"/>
          </p:cNvSpPr>
          <p:nvPr>
            <p:ph type="ctrTitle"/>
          </p:nvPr>
        </p:nvSpPr>
        <p:spPr>
          <a:xfrm>
            <a:off x="3127792" y="207963"/>
            <a:ext cx="5706492" cy="602742"/>
          </a:xfrm>
        </p:spPr>
        <p:txBody>
          <a:bodyPr>
            <a:normAutofit fontScale="90000"/>
          </a:bodyPr>
          <a:lstStyle/>
          <a:p>
            <a:r>
              <a:rPr lang="en-US" sz="3600" b="1" u="sng">
                <a:latin typeface="+mn-lt"/>
              </a:rPr>
              <a:t>Random Matrices (Measures)</a:t>
            </a:r>
            <a:endParaRPr lang="en-US" b="1" u="sng">
              <a:latin typeface="+mn-lt"/>
            </a:endParaRPr>
          </a:p>
        </p:txBody>
      </p:sp>
      <p:sp>
        <p:nvSpPr>
          <p:cNvPr id="4" name="Rectangle 3">
            <a:extLst>
              <a:ext uri="{FF2B5EF4-FFF2-40B4-BE49-F238E27FC236}">
                <a16:creationId xmlns:a16="http://schemas.microsoft.com/office/drawing/2014/main" id="{1CE0E986-CD5E-4B5C-A108-89FC29E3C512}"/>
              </a:ext>
            </a:extLst>
          </p:cNvPr>
          <p:cNvSpPr/>
          <p:nvPr/>
        </p:nvSpPr>
        <p:spPr>
          <a:xfrm>
            <a:off x="395927" y="1178064"/>
            <a:ext cx="2441542"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Let’s consider a few examples:</a:t>
            </a:r>
          </a:p>
        </p:txBody>
      </p:sp>
      <p:sp>
        <p:nvSpPr>
          <p:cNvPr id="3" name="TextBox 2">
            <a:extLst>
              <a:ext uri="{FF2B5EF4-FFF2-40B4-BE49-F238E27FC236}">
                <a16:creationId xmlns:a16="http://schemas.microsoft.com/office/drawing/2014/main" id="{4106B50F-5800-48CE-9DAD-AA6222290257}"/>
              </a:ext>
            </a:extLst>
          </p:cNvPr>
          <p:cNvSpPr txBox="1"/>
          <p:nvPr/>
        </p:nvSpPr>
        <p:spPr>
          <a:xfrm>
            <a:off x="395927" y="1593130"/>
            <a:ext cx="3245697" cy="523220"/>
          </a:xfrm>
          <a:prstGeom prst="rect">
            <a:avLst/>
          </a:prstGeom>
          <a:noFill/>
        </p:spPr>
        <p:txBody>
          <a:bodyPr wrap="none" rtlCol="0">
            <a:spAutoFit/>
          </a:bodyPr>
          <a:lstStyle/>
          <a:p>
            <a:r>
              <a:rPr lang="en-US" sz="1400" b="1"/>
              <a:t>Example 2a</a:t>
            </a:r>
            <a:endParaRPr lang="en-US" b="1"/>
          </a:p>
          <a:p>
            <a:r>
              <a:rPr lang="en-US" sz="1400"/>
              <a:t>2 by 2 symmetric matrix in Cartesian basis</a:t>
            </a:r>
          </a:p>
        </p:txBody>
      </p:sp>
      <p:graphicFrame>
        <p:nvGraphicFramePr>
          <p:cNvPr id="8" name="Object 7">
            <a:extLst>
              <a:ext uri="{FF2B5EF4-FFF2-40B4-BE49-F238E27FC236}">
                <a16:creationId xmlns:a16="http://schemas.microsoft.com/office/drawing/2014/main" id="{933872BA-5A0D-4236-A47A-B4687D5017C2}"/>
              </a:ext>
            </a:extLst>
          </p:cNvPr>
          <p:cNvGraphicFramePr>
            <a:graphicFrameLocks noChangeAspect="1"/>
          </p:cNvGraphicFramePr>
          <p:nvPr>
            <p:extLst>
              <p:ext uri="{D42A27DB-BD31-4B8C-83A1-F6EECF244321}">
                <p14:modId xmlns:p14="http://schemas.microsoft.com/office/powerpoint/2010/main" val="1122501530"/>
              </p:ext>
            </p:extLst>
          </p:nvPr>
        </p:nvGraphicFramePr>
        <p:xfrm>
          <a:off x="509048" y="2223639"/>
          <a:ext cx="1308425" cy="623256"/>
        </p:xfrm>
        <a:graphic>
          <a:graphicData uri="http://schemas.openxmlformats.org/presentationml/2006/ole">
            <mc:AlternateContent xmlns:mc="http://schemas.openxmlformats.org/markup-compatibility/2006">
              <mc:Choice xmlns:v="urn:schemas-microsoft-com:vml" Requires="v">
                <p:oleObj name="Equation" r:id="rId2" imgW="1002865" imgH="482391" progId="Equation.DSMT4">
                  <p:embed/>
                </p:oleObj>
              </mc:Choice>
              <mc:Fallback>
                <p:oleObj name="Equation" r:id="rId2" imgW="1002865" imgH="482391"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9048" y="2223639"/>
                        <a:ext cx="1308425" cy="623256"/>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CA9485A3-278B-4904-9A44-D63939CB0146}"/>
              </a:ext>
            </a:extLst>
          </p:cNvPr>
          <p:cNvGraphicFramePr>
            <a:graphicFrameLocks noChangeAspect="1"/>
          </p:cNvGraphicFramePr>
          <p:nvPr>
            <p:extLst>
              <p:ext uri="{D42A27DB-BD31-4B8C-83A1-F6EECF244321}">
                <p14:modId xmlns:p14="http://schemas.microsoft.com/office/powerpoint/2010/main" val="2574535363"/>
              </p:ext>
            </p:extLst>
          </p:nvPr>
        </p:nvGraphicFramePr>
        <p:xfrm>
          <a:off x="530259" y="3334050"/>
          <a:ext cx="3003915" cy="521513"/>
        </p:xfrm>
        <a:graphic>
          <a:graphicData uri="http://schemas.openxmlformats.org/presentationml/2006/ole">
            <mc:AlternateContent xmlns:mc="http://schemas.openxmlformats.org/markup-compatibility/2006">
              <mc:Choice xmlns:v="urn:schemas-microsoft-com:vml" Requires="v">
                <p:oleObj name="Equation" r:id="rId4" imgW="2286000" imgH="393700" progId="Equation.DSMT4">
                  <p:embed/>
                </p:oleObj>
              </mc:Choice>
              <mc:Fallback>
                <p:oleObj name="Equation" r:id="rId4" imgW="2286000" imgH="39370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0259" y="3334050"/>
                        <a:ext cx="3003915" cy="521513"/>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E9AA7AD7-27EC-4763-B3B6-E3AAB50D35BC}"/>
              </a:ext>
            </a:extLst>
          </p:cNvPr>
          <p:cNvSpPr txBox="1"/>
          <p:nvPr/>
        </p:nvSpPr>
        <p:spPr>
          <a:xfrm>
            <a:off x="452489" y="2954184"/>
            <a:ext cx="2077813" cy="307777"/>
          </a:xfrm>
          <a:prstGeom prst="rect">
            <a:avLst/>
          </a:prstGeom>
          <a:noFill/>
        </p:spPr>
        <p:txBody>
          <a:bodyPr wrap="none" rtlCol="0">
            <a:spAutoFit/>
          </a:bodyPr>
          <a:lstStyle/>
          <a:p>
            <a:r>
              <a:rPr lang="en-US" sz="1400"/>
              <a:t>Define the magnitude via:</a:t>
            </a:r>
            <a:endParaRPr lang="en-US"/>
          </a:p>
        </p:txBody>
      </p:sp>
      <p:sp>
        <p:nvSpPr>
          <p:cNvPr id="13" name="TextBox 12">
            <a:extLst>
              <a:ext uri="{FF2B5EF4-FFF2-40B4-BE49-F238E27FC236}">
                <a16:creationId xmlns:a16="http://schemas.microsoft.com/office/drawing/2014/main" id="{3387368B-2ECC-432A-AA4C-7988EC5775DC}"/>
              </a:ext>
            </a:extLst>
          </p:cNvPr>
          <p:cNvSpPr txBox="1"/>
          <p:nvPr/>
        </p:nvSpPr>
        <p:spPr>
          <a:xfrm>
            <a:off x="471342" y="3917424"/>
            <a:ext cx="1517851" cy="307777"/>
          </a:xfrm>
          <a:prstGeom prst="rect">
            <a:avLst/>
          </a:prstGeom>
          <a:noFill/>
        </p:spPr>
        <p:txBody>
          <a:bodyPr wrap="none" rtlCol="0">
            <a:spAutoFit/>
          </a:bodyPr>
          <a:lstStyle/>
          <a:p>
            <a:r>
              <a:rPr lang="en-US" sz="1400"/>
              <a:t>Then arc length is:</a:t>
            </a:r>
            <a:endParaRPr lang="en-US"/>
          </a:p>
        </p:txBody>
      </p:sp>
      <p:graphicFrame>
        <p:nvGraphicFramePr>
          <p:cNvPr id="15" name="Object 14">
            <a:extLst>
              <a:ext uri="{FF2B5EF4-FFF2-40B4-BE49-F238E27FC236}">
                <a16:creationId xmlns:a16="http://schemas.microsoft.com/office/drawing/2014/main" id="{C5F22F9A-772F-4BA6-BF3D-3A8176764F0B}"/>
              </a:ext>
            </a:extLst>
          </p:cNvPr>
          <p:cNvGraphicFramePr>
            <a:graphicFrameLocks noChangeAspect="1"/>
          </p:cNvGraphicFramePr>
          <p:nvPr>
            <p:extLst>
              <p:ext uri="{D42A27DB-BD31-4B8C-83A1-F6EECF244321}">
                <p14:modId xmlns:p14="http://schemas.microsoft.com/office/powerpoint/2010/main" val="2041421766"/>
              </p:ext>
            </p:extLst>
          </p:nvPr>
        </p:nvGraphicFramePr>
        <p:xfrm>
          <a:off x="530259" y="4193722"/>
          <a:ext cx="8626476" cy="857250"/>
        </p:xfrm>
        <a:graphic>
          <a:graphicData uri="http://schemas.openxmlformats.org/presentationml/2006/ole">
            <mc:AlternateContent xmlns:mc="http://schemas.openxmlformats.org/markup-compatibility/2006">
              <mc:Choice xmlns:v="urn:schemas-microsoft-com:vml" Requires="v">
                <p:oleObj name="Equation" r:id="rId6" imgW="7035480" imgH="698400" progId="Equation.DSMT4">
                  <p:embed/>
                </p:oleObj>
              </mc:Choice>
              <mc:Fallback>
                <p:oleObj name="Equation" r:id="rId6" imgW="7035480" imgH="698400" progId="Equation.DSMT4">
                  <p:embed/>
                  <p:pic>
                    <p:nvPicPr>
                      <p:cNvPr id="0" name="Object 5"/>
                      <p:cNvPicPr>
                        <a:picLocks noChangeAspect="1" noChangeArrowheads="1"/>
                      </p:cNvPicPr>
                      <p:nvPr/>
                    </p:nvPicPr>
                    <p:blipFill>
                      <a:blip r:embed="rId7"/>
                      <a:srcRect/>
                      <a:stretch>
                        <a:fillRect/>
                      </a:stretch>
                    </p:blipFill>
                    <p:spPr bwMode="auto">
                      <a:xfrm>
                        <a:off x="530259" y="4193722"/>
                        <a:ext cx="8626476" cy="857250"/>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758B8B83-397F-4034-9147-47A970062382}"/>
              </a:ext>
            </a:extLst>
          </p:cNvPr>
          <p:cNvSpPr txBox="1"/>
          <p:nvPr/>
        </p:nvSpPr>
        <p:spPr>
          <a:xfrm>
            <a:off x="466071" y="5098539"/>
            <a:ext cx="683200" cy="307777"/>
          </a:xfrm>
          <a:prstGeom prst="rect">
            <a:avLst/>
          </a:prstGeom>
          <a:noFill/>
        </p:spPr>
        <p:txBody>
          <a:bodyPr wrap="none" rtlCol="0">
            <a:spAutoFit/>
          </a:bodyPr>
          <a:lstStyle/>
          <a:p>
            <a:r>
              <a:rPr lang="en-US" sz="1400"/>
              <a:t>And so</a:t>
            </a:r>
            <a:endParaRPr lang="en-US"/>
          </a:p>
        </p:txBody>
      </p:sp>
      <p:sp>
        <p:nvSpPr>
          <p:cNvPr id="17" name="Rectangle 8">
            <a:extLst>
              <a:ext uri="{FF2B5EF4-FFF2-40B4-BE49-F238E27FC236}">
                <a16:creationId xmlns:a16="http://schemas.microsoft.com/office/drawing/2014/main" id="{8D1D50A4-711B-473E-9BE7-5DE0A9D496C4}"/>
              </a:ext>
            </a:extLst>
          </p:cNvPr>
          <p:cNvSpPr>
            <a:spLocks noChangeArrowheads="1"/>
          </p:cNvSpPr>
          <p:nvPr/>
        </p:nvSpPr>
        <p:spPr bwMode="auto">
          <a:xfrm>
            <a:off x="-33552"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A0CD828B-E999-44C8-8C51-7C07BF56FA46}"/>
              </a:ext>
            </a:extLst>
          </p:cNvPr>
          <p:cNvGraphicFramePr>
            <a:graphicFrameLocks noChangeAspect="1"/>
          </p:cNvGraphicFramePr>
          <p:nvPr>
            <p:extLst>
              <p:ext uri="{D42A27DB-BD31-4B8C-83A1-F6EECF244321}">
                <p14:modId xmlns:p14="http://schemas.microsoft.com/office/powerpoint/2010/main" val="2495320807"/>
              </p:ext>
            </p:extLst>
          </p:nvPr>
        </p:nvGraphicFramePr>
        <p:xfrm>
          <a:off x="581025" y="5607050"/>
          <a:ext cx="3502025" cy="311150"/>
        </p:xfrm>
        <a:graphic>
          <a:graphicData uri="http://schemas.openxmlformats.org/presentationml/2006/ole">
            <mc:AlternateContent xmlns:mc="http://schemas.openxmlformats.org/markup-compatibility/2006">
              <mc:Choice xmlns:v="urn:schemas-microsoft-com:vml" Requires="v">
                <p:oleObj name="Equation" r:id="rId8" imgW="2857320" imgH="253800" progId="Equation.DSMT4">
                  <p:embed/>
                </p:oleObj>
              </mc:Choice>
              <mc:Fallback>
                <p:oleObj name="Equation" r:id="rId8" imgW="2857320" imgH="253800" progId="Equation.DSMT4">
                  <p:embed/>
                  <p:pic>
                    <p:nvPicPr>
                      <p:cNvPr id="0" name="Object 7"/>
                      <p:cNvPicPr>
                        <a:picLocks noChangeAspect="1" noChangeArrowheads="1"/>
                      </p:cNvPicPr>
                      <p:nvPr/>
                    </p:nvPicPr>
                    <p:blipFill>
                      <a:blip r:embed="rId9"/>
                      <a:srcRect/>
                      <a:stretch>
                        <a:fillRect/>
                      </a:stretch>
                    </p:blipFill>
                    <p:spPr bwMode="auto">
                      <a:xfrm>
                        <a:off x="581025" y="5607050"/>
                        <a:ext cx="3502025" cy="311150"/>
                      </a:xfrm>
                      <a:prstGeom prst="rect">
                        <a:avLst/>
                      </a:prstGeom>
                      <a:noFill/>
                    </p:spPr>
                  </p:pic>
                </p:oleObj>
              </mc:Fallback>
            </mc:AlternateContent>
          </a:graphicData>
        </a:graphic>
      </p:graphicFrame>
    </p:spTree>
    <p:extLst>
      <p:ext uri="{BB962C8B-B14F-4D97-AF65-F5344CB8AC3E}">
        <p14:creationId xmlns:p14="http://schemas.microsoft.com/office/powerpoint/2010/main" val="9488721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D0B0-C4CA-4528-8B91-073BA43516CB}"/>
              </a:ext>
            </a:extLst>
          </p:cNvPr>
          <p:cNvSpPr>
            <a:spLocks noGrp="1"/>
          </p:cNvSpPr>
          <p:nvPr>
            <p:ph type="ctrTitle"/>
          </p:nvPr>
        </p:nvSpPr>
        <p:spPr>
          <a:xfrm>
            <a:off x="3127791" y="207963"/>
            <a:ext cx="5441021" cy="602742"/>
          </a:xfrm>
        </p:spPr>
        <p:txBody>
          <a:bodyPr>
            <a:normAutofit fontScale="90000"/>
          </a:bodyPr>
          <a:lstStyle/>
          <a:p>
            <a:r>
              <a:rPr lang="en-US" sz="3600" b="1" u="sng">
                <a:latin typeface="+mn-lt"/>
              </a:rPr>
              <a:t>Random Matrices (Measures)</a:t>
            </a:r>
            <a:endParaRPr lang="en-US" b="1" u="sng">
              <a:latin typeface="+mn-lt"/>
            </a:endParaRPr>
          </a:p>
        </p:txBody>
      </p:sp>
      <p:sp>
        <p:nvSpPr>
          <p:cNvPr id="4" name="Rectangle 3">
            <a:extLst>
              <a:ext uri="{FF2B5EF4-FFF2-40B4-BE49-F238E27FC236}">
                <a16:creationId xmlns:a16="http://schemas.microsoft.com/office/drawing/2014/main" id="{1CE0E986-CD5E-4B5C-A108-89FC29E3C512}"/>
              </a:ext>
            </a:extLst>
          </p:cNvPr>
          <p:cNvSpPr/>
          <p:nvPr/>
        </p:nvSpPr>
        <p:spPr>
          <a:xfrm>
            <a:off x="395927" y="1244053"/>
            <a:ext cx="2441542"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Let’s consider a few examples:</a:t>
            </a:r>
          </a:p>
        </p:txBody>
      </p:sp>
      <p:sp>
        <p:nvSpPr>
          <p:cNvPr id="3" name="TextBox 2">
            <a:extLst>
              <a:ext uri="{FF2B5EF4-FFF2-40B4-BE49-F238E27FC236}">
                <a16:creationId xmlns:a16="http://schemas.microsoft.com/office/drawing/2014/main" id="{4106B50F-5800-48CE-9DAD-AA6222290257}"/>
              </a:ext>
            </a:extLst>
          </p:cNvPr>
          <p:cNvSpPr txBox="1"/>
          <p:nvPr/>
        </p:nvSpPr>
        <p:spPr>
          <a:xfrm>
            <a:off x="395927" y="1659119"/>
            <a:ext cx="2962414" cy="523220"/>
          </a:xfrm>
          <a:prstGeom prst="rect">
            <a:avLst/>
          </a:prstGeom>
          <a:noFill/>
        </p:spPr>
        <p:txBody>
          <a:bodyPr wrap="none" rtlCol="0">
            <a:spAutoFit/>
          </a:bodyPr>
          <a:lstStyle/>
          <a:p>
            <a:r>
              <a:rPr lang="en-US" sz="1400" b="1"/>
              <a:t>Example 2b</a:t>
            </a:r>
            <a:endParaRPr lang="en-US" b="1"/>
          </a:p>
          <a:p>
            <a:r>
              <a:rPr lang="en-US" sz="1400"/>
              <a:t>2 by 2 symmetric matrix in eigenbasis.</a:t>
            </a:r>
          </a:p>
        </p:txBody>
      </p:sp>
      <p:graphicFrame>
        <p:nvGraphicFramePr>
          <p:cNvPr id="8" name="Object 7">
            <a:extLst>
              <a:ext uri="{FF2B5EF4-FFF2-40B4-BE49-F238E27FC236}">
                <a16:creationId xmlns:a16="http://schemas.microsoft.com/office/drawing/2014/main" id="{933872BA-5A0D-4236-A47A-B4687D5017C2}"/>
              </a:ext>
            </a:extLst>
          </p:cNvPr>
          <p:cNvGraphicFramePr>
            <a:graphicFrameLocks noChangeAspect="1"/>
          </p:cNvGraphicFramePr>
          <p:nvPr>
            <p:extLst>
              <p:ext uri="{D42A27DB-BD31-4B8C-83A1-F6EECF244321}">
                <p14:modId xmlns:p14="http://schemas.microsoft.com/office/powerpoint/2010/main" val="3393906102"/>
              </p:ext>
            </p:extLst>
          </p:nvPr>
        </p:nvGraphicFramePr>
        <p:xfrm>
          <a:off x="494352" y="2269932"/>
          <a:ext cx="5732463" cy="655638"/>
        </p:xfrm>
        <a:graphic>
          <a:graphicData uri="http://schemas.openxmlformats.org/presentationml/2006/ole">
            <mc:AlternateContent xmlns:mc="http://schemas.openxmlformats.org/markup-compatibility/2006">
              <mc:Choice xmlns:v="urn:schemas-microsoft-com:vml" Requires="v">
                <p:oleObj name="Equation" r:id="rId2" imgW="4394160" imgH="507960" progId="Equation.DSMT4">
                  <p:embed/>
                </p:oleObj>
              </mc:Choice>
              <mc:Fallback>
                <p:oleObj name="Equation" r:id="rId2" imgW="4394160" imgH="507960" progId="Equation.DSMT4">
                  <p:embed/>
                  <p:pic>
                    <p:nvPicPr>
                      <p:cNvPr id="8" name="Object 7">
                        <a:extLst>
                          <a:ext uri="{FF2B5EF4-FFF2-40B4-BE49-F238E27FC236}">
                            <a16:creationId xmlns:a16="http://schemas.microsoft.com/office/drawing/2014/main" id="{933872BA-5A0D-4236-A47A-B4687D5017C2}"/>
                          </a:ext>
                        </a:extLst>
                      </p:cNvPr>
                      <p:cNvPicPr>
                        <a:picLocks noChangeAspect="1" noChangeArrowheads="1"/>
                      </p:cNvPicPr>
                      <p:nvPr/>
                    </p:nvPicPr>
                    <p:blipFill>
                      <a:blip r:embed="rId3"/>
                      <a:srcRect/>
                      <a:stretch>
                        <a:fillRect/>
                      </a:stretch>
                    </p:blipFill>
                    <p:spPr bwMode="auto">
                      <a:xfrm>
                        <a:off x="494352" y="2269932"/>
                        <a:ext cx="5732463" cy="655638"/>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E9AA7AD7-27EC-4763-B3B6-E3AAB50D35BC}"/>
              </a:ext>
            </a:extLst>
          </p:cNvPr>
          <p:cNvSpPr txBox="1"/>
          <p:nvPr/>
        </p:nvSpPr>
        <p:spPr>
          <a:xfrm>
            <a:off x="433635" y="3020173"/>
            <a:ext cx="7521739" cy="307777"/>
          </a:xfrm>
          <a:prstGeom prst="rect">
            <a:avLst/>
          </a:prstGeom>
          <a:noFill/>
        </p:spPr>
        <p:txBody>
          <a:bodyPr wrap="none" rtlCol="0">
            <a:spAutoFit/>
          </a:bodyPr>
          <a:lstStyle/>
          <a:p>
            <a:r>
              <a:rPr lang="en-US" sz="1400"/>
              <a:t>Magnitude has already been defined in previous example.  So we’ll proceed directly to the arc length:</a:t>
            </a:r>
            <a:endParaRPr lang="en-US"/>
          </a:p>
        </p:txBody>
      </p:sp>
      <p:graphicFrame>
        <p:nvGraphicFramePr>
          <p:cNvPr id="15" name="Object 14">
            <a:extLst>
              <a:ext uri="{FF2B5EF4-FFF2-40B4-BE49-F238E27FC236}">
                <a16:creationId xmlns:a16="http://schemas.microsoft.com/office/drawing/2014/main" id="{C5F22F9A-772F-4BA6-BF3D-3A8176764F0B}"/>
              </a:ext>
            </a:extLst>
          </p:cNvPr>
          <p:cNvGraphicFramePr>
            <a:graphicFrameLocks noChangeAspect="1"/>
          </p:cNvGraphicFramePr>
          <p:nvPr>
            <p:extLst>
              <p:ext uri="{D42A27DB-BD31-4B8C-83A1-F6EECF244321}">
                <p14:modId xmlns:p14="http://schemas.microsoft.com/office/powerpoint/2010/main" val="2471610528"/>
              </p:ext>
            </p:extLst>
          </p:nvPr>
        </p:nvGraphicFramePr>
        <p:xfrm>
          <a:off x="558540" y="3476135"/>
          <a:ext cx="9451975" cy="2043112"/>
        </p:xfrm>
        <a:graphic>
          <a:graphicData uri="http://schemas.openxmlformats.org/presentationml/2006/ole">
            <mc:AlternateContent xmlns:mc="http://schemas.openxmlformats.org/markup-compatibility/2006">
              <mc:Choice xmlns:v="urn:schemas-microsoft-com:vml" Requires="v">
                <p:oleObj name="Equation" r:id="rId4" imgW="7708680" imgH="1663560" progId="Equation.DSMT4">
                  <p:embed/>
                </p:oleObj>
              </mc:Choice>
              <mc:Fallback>
                <p:oleObj name="Equation" r:id="rId4" imgW="7708680" imgH="1663560" progId="Equation.DSMT4">
                  <p:embed/>
                  <p:pic>
                    <p:nvPicPr>
                      <p:cNvPr id="15" name="Object 14">
                        <a:extLst>
                          <a:ext uri="{FF2B5EF4-FFF2-40B4-BE49-F238E27FC236}">
                            <a16:creationId xmlns:a16="http://schemas.microsoft.com/office/drawing/2014/main" id="{C5F22F9A-772F-4BA6-BF3D-3A8176764F0B}"/>
                          </a:ext>
                        </a:extLst>
                      </p:cNvPr>
                      <p:cNvPicPr>
                        <a:picLocks noChangeAspect="1" noChangeArrowheads="1"/>
                      </p:cNvPicPr>
                      <p:nvPr/>
                    </p:nvPicPr>
                    <p:blipFill>
                      <a:blip r:embed="rId5"/>
                      <a:srcRect/>
                      <a:stretch>
                        <a:fillRect/>
                      </a:stretch>
                    </p:blipFill>
                    <p:spPr bwMode="auto">
                      <a:xfrm>
                        <a:off x="558540" y="3476135"/>
                        <a:ext cx="9451975" cy="2043112"/>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758B8B83-397F-4034-9147-47A970062382}"/>
              </a:ext>
            </a:extLst>
          </p:cNvPr>
          <p:cNvSpPr txBox="1"/>
          <p:nvPr/>
        </p:nvSpPr>
        <p:spPr>
          <a:xfrm>
            <a:off x="466071" y="5632275"/>
            <a:ext cx="683200" cy="307777"/>
          </a:xfrm>
          <a:prstGeom prst="rect">
            <a:avLst/>
          </a:prstGeom>
          <a:noFill/>
        </p:spPr>
        <p:txBody>
          <a:bodyPr wrap="none" rtlCol="0">
            <a:spAutoFit/>
          </a:bodyPr>
          <a:lstStyle/>
          <a:p>
            <a:r>
              <a:rPr lang="en-US" sz="1400"/>
              <a:t>And so</a:t>
            </a:r>
            <a:endParaRPr lang="en-US"/>
          </a:p>
        </p:txBody>
      </p:sp>
      <p:sp>
        <p:nvSpPr>
          <p:cNvPr id="17" name="Rectangle 8">
            <a:extLst>
              <a:ext uri="{FF2B5EF4-FFF2-40B4-BE49-F238E27FC236}">
                <a16:creationId xmlns:a16="http://schemas.microsoft.com/office/drawing/2014/main" id="{8D1D50A4-711B-473E-9BE7-5DE0A9D496C4}"/>
              </a:ext>
            </a:extLst>
          </p:cNvPr>
          <p:cNvSpPr>
            <a:spLocks noChangeArrowheads="1"/>
          </p:cNvSpPr>
          <p:nvPr/>
        </p:nvSpPr>
        <p:spPr bwMode="auto">
          <a:xfrm>
            <a:off x="-33552"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A0CD828B-E999-44C8-8C51-7C07BF56FA46}"/>
              </a:ext>
            </a:extLst>
          </p:cNvPr>
          <p:cNvGraphicFramePr>
            <a:graphicFrameLocks noChangeAspect="1"/>
          </p:cNvGraphicFramePr>
          <p:nvPr>
            <p:extLst>
              <p:ext uri="{D42A27DB-BD31-4B8C-83A1-F6EECF244321}">
                <p14:modId xmlns:p14="http://schemas.microsoft.com/office/powerpoint/2010/main" val="1704490979"/>
              </p:ext>
            </p:extLst>
          </p:nvPr>
        </p:nvGraphicFramePr>
        <p:xfrm>
          <a:off x="558540" y="5990049"/>
          <a:ext cx="4606925" cy="590550"/>
        </p:xfrm>
        <a:graphic>
          <a:graphicData uri="http://schemas.openxmlformats.org/presentationml/2006/ole">
            <mc:AlternateContent xmlns:mc="http://schemas.openxmlformats.org/markup-compatibility/2006">
              <mc:Choice xmlns:v="urn:schemas-microsoft-com:vml" Requires="v">
                <p:oleObj name="Equation" r:id="rId6" imgW="3759120" imgH="482400" progId="Equation.DSMT4">
                  <p:embed/>
                </p:oleObj>
              </mc:Choice>
              <mc:Fallback>
                <p:oleObj name="Equation" r:id="rId6" imgW="3759120" imgH="482400" progId="Equation.DSMT4">
                  <p:embed/>
                  <p:pic>
                    <p:nvPicPr>
                      <p:cNvPr id="18" name="Object 17">
                        <a:extLst>
                          <a:ext uri="{FF2B5EF4-FFF2-40B4-BE49-F238E27FC236}">
                            <a16:creationId xmlns:a16="http://schemas.microsoft.com/office/drawing/2014/main" id="{A0CD828B-E999-44C8-8C51-7C07BF56FA46}"/>
                          </a:ext>
                        </a:extLst>
                      </p:cNvPr>
                      <p:cNvPicPr>
                        <a:picLocks noChangeAspect="1" noChangeArrowheads="1"/>
                      </p:cNvPicPr>
                      <p:nvPr/>
                    </p:nvPicPr>
                    <p:blipFill>
                      <a:blip r:embed="rId7"/>
                      <a:srcRect/>
                      <a:stretch>
                        <a:fillRect/>
                      </a:stretch>
                    </p:blipFill>
                    <p:spPr bwMode="auto">
                      <a:xfrm>
                        <a:off x="558540" y="5990049"/>
                        <a:ext cx="4606925" cy="590550"/>
                      </a:xfrm>
                      <a:prstGeom prst="rect">
                        <a:avLst/>
                      </a:prstGeom>
                      <a:noFill/>
                    </p:spPr>
                  </p:pic>
                </p:oleObj>
              </mc:Fallback>
            </mc:AlternateContent>
          </a:graphicData>
        </a:graphic>
      </p:graphicFrame>
    </p:spTree>
    <p:extLst>
      <p:ext uri="{BB962C8B-B14F-4D97-AF65-F5344CB8AC3E}">
        <p14:creationId xmlns:p14="http://schemas.microsoft.com/office/powerpoint/2010/main" val="39601145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D0B0-C4CA-4528-8B91-073BA43516CB}"/>
              </a:ext>
            </a:extLst>
          </p:cNvPr>
          <p:cNvSpPr>
            <a:spLocks noGrp="1"/>
          </p:cNvSpPr>
          <p:nvPr>
            <p:ph type="ctrTitle"/>
          </p:nvPr>
        </p:nvSpPr>
        <p:spPr>
          <a:xfrm>
            <a:off x="3127791" y="207963"/>
            <a:ext cx="5676995" cy="602742"/>
          </a:xfrm>
        </p:spPr>
        <p:txBody>
          <a:bodyPr>
            <a:normAutofit fontScale="90000"/>
          </a:bodyPr>
          <a:lstStyle/>
          <a:p>
            <a:r>
              <a:rPr lang="en-US" sz="3600" b="1" u="sng">
                <a:latin typeface="+mn-lt"/>
              </a:rPr>
              <a:t>Random Matrices (Measures)</a:t>
            </a:r>
            <a:endParaRPr lang="en-US" b="1" u="sng">
              <a:latin typeface="+mn-lt"/>
            </a:endParaRPr>
          </a:p>
        </p:txBody>
      </p:sp>
      <p:sp>
        <p:nvSpPr>
          <p:cNvPr id="4" name="Rectangle 3">
            <a:extLst>
              <a:ext uri="{FF2B5EF4-FFF2-40B4-BE49-F238E27FC236}">
                <a16:creationId xmlns:a16="http://schemas.microsoft.com/office/drawing/2014/main" id="{1CE0E986-CD5E-4B5C-A108-89FC29E3C512}"/>
              </a:ext>
            </a:extLst>
          </p:cNvPr>
          <p:cNvSpPr/>
          <p:nvPr/>
        </p:nvSpPr>
        <p:spPr>
          <a:xfrm>
            <a:off x="395927" y="932967"/>
            <a:ext cx="2441542"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Let’s consider a few examples:</a:t>
            </a:r>
          </a:p>
        </p:txBody>
      </p:sp>
      <p:sp>
        <p:nvSpPr>
          <p:cNvPr id="3" name="TextBox 2">
            <a:extLst>
              <a:ext uri="{FF2B5EF4-FFF2-40B4-BE49-F238E27FC236}">
                <a16:creationId xmlns:a16="http://schemas.microsoft.com/office/drawing/2014/main" id="{4106B50F-5800-48CE-9DAD-AA6222290257}"/>
              </a:ext>
            </a:extLst>
          </p:cNvPr>
          <p:cNvSpPr txBox="1"/>
          <p:nvPr/>
        </p:nvSpPr>
        <p:spPr>
          <a:xfrm>
            <a:off x="395927" y="1348033"/>
            <a:ext cx="3214663" cy="523220"/>
          </a:xfrm>
          <a:prstGeom prst="rect">
            <a:avLst/>
          </a:prstGeom>
          <a:noFill/>
        </p:spPr>
        <p:txBody>
          <a:bodyPr wrap="none" rtlCol="0">
            <a:spAutoFit/>
          </a:bodyPr>
          <a:lstStyle/>
          <a:p>
            <a:r>
              <a:rPr lang="en-US" sz="1400" b="1"/>
              <a:t>Example 3a</a:t>
            </a:r>
            <a:endParaRPr lang="en-US" b="1"/>
          </a:p>
          <a:p>
            <a:r>
              <a:rPr lang="en-US" sz="1400"/>
              <a:t>2 by 2 Hermitian matrix in Cartesian basis</a:t>
            </a:r>
          </a:p>
        </p:txBody>
      </p:sp>
      <p:graphicFrame>
        <p:nvGraphicFramePr>
          <p:cNvPr id="8" name="Object 7">
            <a:extLst>
              <a:ext uri="{FF2B5EF4-FFF2-40B4-BE49-F238E27FC236}">
                <a16:creationId xmlns:a16="http://schemas.microsoft.com/office/drawing/2014/main" id="{933872BA-5A0D-4236-A47A-B4687D5017C2}"/>
              </a:ext>
            </a:extLst>
          </p:cNvPr>
          <p:cNvGraphicFramePr>
            <a:graphicFrameLocks noChangeAspect="1"/>
          </p:cNvGraphicFramePr>
          <p:nvPr>
            <p:extLst>
              <p:ext uri="{D42A27DB-BD31-4B8C-83A1-F6EECF244321}">
                <p14:modId xmlns:p14="http://schemas.microsoft.com/office/powerpoint/2010/main" val="1622057852"/>
              </p:ext>
            </p:extLst>
          </p:nvPr>
        </p:nvGraphicFramePr>
        <p:xfrm>
          <a:off x="511405" y="2970258"/>
          <a:ext cx="3060700" cy="511175"/>
        </p:xfrm>
        <a:graphic>
          <a:graphicData uri="http://schemas.openxmlformats.org/presentationml/2006/ole">
            <mc:AlternateContent xmlns:mc="http://schemas.openxmlformats.org/markup-compatibility/2006">
              <mc:Choice xmlns:v="urn:schemas-microsoft-com:vml" Requires="v">
                <p:oleObj name="Equation" r:id="rId2" imgW="2349360" imgH="393480" progId="Equation.DSMT4">
                  <p:embed/>
                </p:oleObj>
              </mc:Choice>
              <mc:Fallback>
                <p:oleObj name="Equation" r:id="rId2" imgW="2349360" imgH="393480" progId="Equation.DSMT4">
                  <p:embed/>
                  <p:pic>
                    <p:nvPicPr>
                      <p:cNvPr id="8" name="Object 7">
                        <a:extLst>
                          <a:ext uri="{FF2B5EF4-FFF2-40B4-BE49-F238E27FC236}">
                            <a16:creationId xmlns:a16="http://schemas.microsoft.com/office/drawing/2014/main" id="{933872BA-5A0D-4236-A47A-B4687D5017C2}"/>
                          </a:ext>
                        </a:extLst>
                      </p:cNvPr>
                      <p:cNvPicPr>
                        <a:picLocks noChangeAspect="1" noChangeArrowheads="1"/>
                      </p:cNvPicPr>
                      <p:nvPr/>
                    </p:nvPicPr>
                    <p:blipFill>
                      <a:blip r:embed="rId3"/>
                      <a:srcRect/>
                      <a:stretch>
                        <a:fillRect/>
                      </a:stretch>
                    </p:blipFill>
                    <p:spPr bwMode="auto">
                      <a:xfrm>
                        <a:off x="511405" y="2970258"/>
                        <a:ext cx="3060700" cy="511175"/>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E9AA7AD7-27EC-4763-B3B6-E3AAB50D35BC}"/>
              </a:ext>
            </a:extLst>
          </p:cNvPr>
          <p:cNvSpPr txBox="1"/>
          <p:nvPr/>
        </p:nvSpPr>
        <p:spPr>
          <a:xfrm>
            <a:off x="474972" y="3522003"/>
            <a:ext cx="3935373" cy="307777"/>
          </a:xfrm>
          <a:prstGeom prst="rect">
            <a:avLst/>
          </a:prstGeom>
          <a:noFill/>
        </p:spPr>
        <p:txBody>
          <a:bodyPr wrap="none" rtlCol="0">
            <a:spAutoFit/>
          </a:bodyPr>
          <a:lstStyle/>
          <a:p>
            <a:r>
              <a:rPr lang="en-US" sz="1400"/>
              <a:t>Arc length….being careful to put in terms of all d.o.f.</a:t>
            </a:r>
            <a:endParaRPr lang="en-US"/>
          </a:p>
        </p:txBody>
      </p:sp>
      <p:sp>
        <p:nvSpPr>
          <p:cNvPr id="16" name="TextBox 15">
            <a:extLst>
              <a:ext uri="{FF2B5EF4-FFF2-40B4-BE49-F238E27FC236}">
                <a16:creationId xmlns:a16="http://schemas.microsoft.com/office/drawing/2014/main" id="{758B8B83-397F-4034-9147-47A970062382}"/>
              </a:ext>
            </a:extLst>
          </p:cNvPr>
          <p:cNvSpPr txBox="1"/>
          <p:nvPr/>
        </p:nvSpPr>
        <p:spPr>
          <a:xfrm>
            <a:off x="495058" y="4864496"/>
            <a:ext cx="1375826" cy="307777"/>
          </a:xfrm>
          <a:prstGeom prst="rect">
            <a:avLst/>
          </a:prstGeom>
          <a:noFill/>
        </p:spPr>
        <p:txBody>
          <a:bodyPr wrap="none" rtlCol="0">
            <a:spAutoFit/>
          </a:bodyPr>
          <a:lstStyle/>
          <a:p>
            <a:r>
              <a:rPr lang="en-US" sz="1400"/>
              <a:t>And so we have:</a:t>
            </a:r>
            <a:endParaRPr lang="en-US"/>
          </a:p>
        </p:txBody>
      </p:sp>
      <p:sp>
        <p:nvSpPr>
          <p:cNvPr id="17" name="Rectangle 8">
            <a:extLst>
              <a:ext uri="{FF2B5EF4-FFF2-40B4-BE49-F238E27FC236}">
                <a16:creationId xmlns:a16="http://schemas.microsoft.com/office/drawing/2014/main" id="{8D1D50A4-711B-473E-9BE7-5DE0A9D496C4}"/>
              </a:ext>
            </a:extLst>
          </p:cNvPr>
          <p:cNvSpPr>
            <a:spLocks noChangeArrowheads="1"/>
          </p:cNvSpPr>
          <p:nvPr/>
        </p:nvSpPr>
        <p:spPr bwMode="auto">
          <a:xfrm>
            <a:off x="-33552"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a:extLst>
              <a:ext uri="{FF2B5EF4-FFF2-40B4-BE49-F238E27FC236}">
                <a16:creationId xmlns:a16="http://schemas.microsoft.com/office/drawing/2014/main" id="{0F9D8C6D-4B02-4A6F-BD84-E59F914EC5BD}"/>
              </a:ext>
            </a:extLst>
          </p:cNvPr>
          <p:cNvGraphicFramePr>
            <a:graphicFrameLocks noChangeAspect="1"/>
          </p:cNvGraphicFramePr>
          <p:nvPr>
            <p:extLst>
              <p:ext uri="{D42A27DB-BD31-4B8C-83A1-F6EECF244321}">
                <p14:modId xmlns:p14="http://schemas.microsoft.com/office/powerpoint/2010/main" val="923441595"/>
              </p:ext>
            </p:extLst>
          </p:nvPr>
        </p:nvGraphicFramePr>
        <p:xfrm>
          <a:off x="495058" y="1918274"/>
          <a:ext cx="1308425" cy="623256"/>
        </p:xfrm>
        <a:graphic>
          <a:graphicData uri="http://schemas.openxmlformats.org/presentationml/2006/ole">
            <mc:AlternateContent xmlns:mc="http://schemas.openxmlformats.org/markup-compatibility/2006">
              <mc:Choice xmlns:v="urn:schemas-microsoft-com:vml" Requires="v">
                <p:oleObj name="Equation" r:id="rId4" imgW="1002865" imgH="482391" progId="Equation.DSMT4">
                  <p:embed/>
                </p:oleObj>
              </mc:Choice>
              <mc:Fallback>
                <p:oleObj name="Equation" r:id="rId4" imgW="1002865" imgH="482391" progId="Equation.DSMT4">
                  <p:embed/>
                  <p:pic>
                    <p:nvPicPr>
                      <p:cNvPr id="8" name="Object 7">
                        <a:extLst>
                          <a:ext uri="{FF2B5EF4-FFF2-40B4-BE49-F238E27FC236}">
                            <a16:creationId xmlns:a16="http://schemas.microsoft.com/office/drawing/2014/main" id="{933872BA-5A0D-4236-A47A-B4687D5017C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058" y="1918274"/>
                        <a:ext cx="1308425" cy="623256"/>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E39738B6-8B37-463E-B5AD-F15288519742}"/>
              </a:ext>
            </a:extLst>
          </p:cNvPr>
          <p:cNvSpPr txBox="1"/>
          <p:nvPr/>
        </p:nvSpPr>
        <p:spPr>
          <a:xfrm>
            <a:off x="452166" y="2632422"/>
            <a:ext cx="1186543" cy="307777"/>
          </a:xfrm>
          <a:prstGeom prst="rect">
            <a:avLst/>
          </a:prstGeom>
          <a:noFill/>
        </p:spPr>
        <p:txBody>
          <a:bodyPr wrap="none" rtlCol="0">
            <a:spAutoFit/>
          </a:bodyPr>
          <a:lstStyle/>
          <a:p>
            <a:r>
              <a:rPr lang="en-US" sz="1400"/>
              <a:t>Magnitude is:</a:t>
            </a:r>
            <a:endParaRPr lang="en-US"/>
          </a:p>
        </p:txBody>
      </p:sp>
      <p:graphicFrame>
        <p:nvGraphicFramePr>
          <p:cNvPr id="6" name="Object 5">
            <a:extLst>
              <a:ext uri="{FF2B5EF4-FFF2-40B4-BE49-F238E27FC236}">
                <a16:creationId xmlns:a16="http://schemas.microsoft.com/office/drawing/2014/main" id="{9AE4DD5B-4B4E-4B2D-9F59-52DC9DBD89C5}"/>
              </a:ext>
            </a:extLst>
          </p:cNvPr>
          <p:cNvGraphicFramePr>
            <a:graphicFrameLocks noChangeAspect="1"/>
          </p:cNvGraphicFramePr>
          <p:nvPr>
            <p:extLst>
              <p:ext uri="{D42A27DB-BD31-4B8C-83A1-F6EECF244321}">
                <p14:modId xmlns:p14="http://schemas.microsoft.com/office/powerpoint/2010/main" val="2743642022"/>
              </p:ext>
            </p:extLst>
          </p:nvPr>
        </p:nvGraphicFramePr>
        <p:xfrm>
          <a:off x="530257" y="3884787"/>
          <a:ext cx="10744199" cy="888073"/>
        </p:xfrm>
        <a:graphic>
          <a:graphicData uri="http://schemas.openxmlformats.org/presentationml/2006/ole">
            <mc:AlternateContent xmlns:mc="http://schemas.openxmlformats.org/markup-compatibility/2006">
              <mc:Choice xmlns:v="urn:schemas-microsoft-com:vml" Requires="v">
                <p:oleObj name="Equation" r:id="rId6" imgW="8877240" imgH="736560" progId="Equation.DSMT4">
                  <p:embed/>
                </p:oleObj>
              </mc:Choice>
              <mc:Fallback>
                <p:oleObj name="Equation" r:id="rId6" imgW="8877240" imgH="736560" progId="Equation.DSMT4">
                  <p:embed/>
                  <p:pic>
                    <p:nvPicPr>
                      <p:cNvPr id="0" name="Object 1"/>
                      <p:cNvPicPr>
                        <a:picLocks noChangeAspect="1" noChangeArrowheads="1"/>
                      </p:cNvPicPr>
                      <p:nvPr/>
                    </p:nvPicPr>
                    <p:blipFill>
                      <a:blip r:embed="rId7"/>
                      <a:srcRect/>
                      <a:stretch>
                        <a:fillRect/>
                      </a:stretch>
                    </p:blipFill>
                    <p:spPr bwMode="auto">
                      <a:xfrm>
                        <a:off x="530257" y="3884787"/>
                        <a:ext cx="10744199" cy="888073"/>
                      </a:xfrm>
                      <a:prstGeom prst="rect">
                        <a:avLst/>
                      </a:prstGeom>
                      <a:noFill/>
                    </p:spPr>
                  </p:pic>
                </p:oleObj>
              </mc:Fallback>
            </mc:AlternateContent>
          </a:graphicData>
        </a:graphic>
      </p:graphicFrame>
      <p:sp>
        <p:nvSpPr>
          <p:cNvPr id="7" name="Rectangle 4">
            <a:extLst>
              <a:ext uri="{FF2B5EF4-FFF2-40B4-BE49-F238E27FC236}">
                <a16:creationId xmlns:a16="http://schemas.microsoft.com/office/drawing/2014/main" id="{A8BE6AC4-7545-4D17-ABDC-1D980E9DF087}"/>
              </a:ext>
            </a:extLst>
          </p:cNvPr>
          <p:cNvSpPr>
            <a:spLocks noChangeArrowheads="1"/>
          </p:cNvSpPr>
          <p:nvPr/>
        </p:nvSpPr>
        <p:spPr bwMode="auto">
          <a:xfrm>
            <a:off x="139712" y="28294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 name="Object 13">
            <a:extLst>
              <a:ext uri="{FF2B5EF4-FFF2-40B4-BE49-F238E27FC236}">
                <a16:creationId xmlns:a16="http://schemas.microsoft.com/office/drawing/2014/main" id="{981413D2-44A4-40E5-BA2C-BA15B6B177A1}"/>
              </a:ext>
            </a:extLst>
          </p:cNvPr>
          <p:cNvGraphicFramePr>
            <a:graphicFrameLocks noChangeAspect="1"/>
          </p:cNvGraphicFramePr>
          <p:nvPr>
            <p:extLst>
              <p:ext uri="{D42A27DB-BD31-4B8C-83A1-F6EECF244321}">
                <p14:modId xmlns:p14="http://schemas.microsoft.com/office/powerpoint/2010/main" val="684250399"/>
              </p:ext>
            </p:extLst>
          </p:nvPr>
        </p:nvGraphicFramePr>
        <p:xfrm>
          <a:off x="558538" y="5200277"/>
          <a:ext cx="3992563" cy="1497013"/>
        </p:xfrm>
        <a:graphic>
          <a:graphicData uri="http://schemas.openxmlformats.org/presentationml/2006/ole">
            <mc:AlternateContent xmlns:mc="http://schemas.openxmlformats.org/markup-compatibility/2006">
              <mc:Choice xmlns:v="urn:schemas-microsoft-com:vml" Requires="v">
                <p:oleObj name="Equation" r:id="rId8" imgW="3797280" imgH="1422360" progId="Equation.DSMT4">
                  <p:embed/>
                </p:oleObj>
              </mc:Choice>
              <mc:Fallback>
                <p:oleObj name="Equation" r:id="rId8" imgW="3797280" imgH="1422360" progId="Equation.DSMT4">
                  <p:embed/>
                  <p:pic>
                    <p:nvPicPr>
                      <p:cNvPr id="0" name="Object 10"/>
                      <p:cNvPicPr>
                        <a:picLocks noChangeAspect="1" noChangeArrowheads="1"/>
                      </p:cNvPicPr>
                      <p:nvPr/>
                    </p:nvPicPr>
                    <p:blipFill>
                      <a:blip r:embed="rId9"/>
                      <a:srcRect/>
                      <a:stretch>
                        <a:fillRect/>
                      </a:stretch>
                    </p:blipFill>
                    <p:spPr bwMode="auto">
                      <a:xfrm>
                        <a:off x="558538" y="5200277"/>
                        <a:ext cx="3992563" cy="1497013"/>
                      </a:xfrm>
                      <a:prstGeom prst="rect">
                        <a:avLst/>
                      </a:prstGeom>
                      <a:noFill/>
                    </p:spPr>
                  </p:pic>
                </p:oleObj>
              </mc:Fallback>
            </mc:AlternateContent>
          </a:graphicData>
        </a:graphic>
      </p:graphicFrame>
    </p:spTree>
    <p:extLst>
      <p:ext uri="{BB962C8B-B14F-4D97-AF65-F5344CB8AC3E}">
        <p14:creationId xmlns:p14="http://schemas.microsoft.com/office/powerpoint/2010/main" val="18757460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D0B0-C4CA-4528-8B91-073BA43516CB}"/>
              </a:ext>
            </a:extLst>
          </p:cNvPr>
          <p:cNvSpPr>
            <a:spLocks noGrp="1"/>
          </p:cNvSpPr>
          <p:nvPr>
            <p:ph type="ctrTitle"/>
          </p:nvPr>
        </p:nvSpPr>
        <p:spPr>
          <a:xfrm>
            <a:off x="3127791" y="207963"/>
            <a:ext cx="5554383" cy="602742"/>
          </a:xfrm>
        </p:spPr>
        <p:txBody>
          <a:bodyPr>
            <a:normAutofit fontScale="90000"/>
          </a:bodyPr>
          <a:lstStyle/>
          <a:p>
            <a:r>
              <a:rPr lang="en-US" sz="3600" b="1" u="sng">
                <a:latin typeface="+mn-lt"/>
              </a:rPr>
              <a:t>Random Matrices (Measures)</a:t>
            </a:r>
            <a:endParaRPr lang="en-US" b="1" u="sng">
              <a:latin typeface="+mn-lt"/>
            </a:endParaRPr>
          </a:p>
        </p:txBody>
      </p:sp>
      <p:sp>
        <p:nvSpPr>
          <p:cNvPr id="4" name="Rectangle 3">
            <a:extLst>
              <a:ext uri="{FF2B5EF4-FFF2-40B4-BE49-F238E27FC236}">
                <a16:creationId xmlns:a16="http://schemas.microsoft.com/office/drawing/2014/main" id="{1CE0E986-CD5E-4B5C-A108-89FC29E3C512}"/>
              </a:ext>
            </a:extLst>
          </p:cNvPr>
          <p:cNvSpPr/>
          <p:nvPr/>
        </p:nvSpPr>
        <p:spPr>
          <a:xfrm>
            <a:off x="395927" y="932967"/>
            <a:ext cx="2441542"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Let’s consider a few examples:</a:t>
            </a:r>
          </a:p>
        </p:txBody>
      </p:sp>
      <p:sp>
        <p:nvSpPr>
          <p:cNvPr id="3" name="TextBox 2">
            <a:extLst>
              <a:ext uri="{FF2B5EF4-FFF2-40B4-BE49-F238E27FC236}">
                <a16:creationId xmlns:a16="http://schemas.microsoft.com/office/drawing/2014/main" id="{4106B50F-5800-48CE-9DAD-AA6222290257}"/>
              </a:ext>
            </a:extLst>
          </p:cNvPr>
          <p:cNvSpPr txBox="1"/>
          <p:nvPr/>
        </p:nvSpPr>
        <p:spPr>
          <a:xfrm>
            <a:off x="395927" y="1348033"/>
            <a:ext cx="2926570" cy="523220"/>
          </a:xfrm>
          <a:prstGeom prst="rect">
            <a:avLst/>
          </a:prstGeom>
          <a:noFill/>
        </p:spPr>
        <p:txBody>
          <a:bodyPr wrap="none" rtlCol="0">
            <a:spAutoFit/>
          </a:bodyPr>
          <a:lstStyle/>
          <a:p>
            <a:r>
              <a:rPr lang="en-US" sz="1400" b="1"/>
              <a:t>Example 3b</a:t>
            </a:r>
            <a:endParaRPr lang="en-US" b="1"/>
          </a:p>
          <a:p>
            <a:r>
              <a:rPr lang="en-US" sz="1400"/>
              <a:t>2 by 2 Hermitian matrix in eigenbasis</a:t>
            </a:r>
          </a:p>
        </p:txBody>
      </p:sp>
      <p:graphicFrame>
        <p:nvGraphicFramePr>
          <p:cNvPr id="8" name="Object 7">
            <a:extLst>
              <a:ext uri="{FF2B5EF4-FFF2-40B4-BE49-F238E27FC236}">
                <a16:creationId xmlns:a16="http://schemas.microsoft.com/office/drawing/2014/main" id="{933872BA-5A0D-4236-A47A-B4687D5017C2}"/>
              </a:ext>
            </a:extLst>
          </p:cNvPr>
          <p:cNvGraphicFramePr>
            <a:graphicFrameLocks noChangeAspect="1"/>
          </p:cNvGraphicFramePr>
          <p:nvPr>
            <p:extLst>
              <p:ext uri="{D42A27DB-BD31-4B8C-83A1-F6EECF244321}">
                <p14:modId xmlns:p14="http://schemas.microsoft.com/office/powerpoint/2010/main" val="450678711"/>
              </p:ext>
            </p:extLst>
          </p:nvPr>
        </p:nvGraphicFramePr>
        <p:xfrm>
          <a:off x="452263" y="2706625"/>
          <a:ext cx="3822700" cy="511175"/>
        </p:xfrm>
        <a:graphic>
          <a:graphicData uri="http://schemas.openxmlformats.org/presentationml/2006/ole">
            <mc:AlternateContent xmlns:mc="http://schemas.openxmlformats.org/markup-compatibility/2006">
              <mc:Choice xmlns:v="urn:schemas-microsoft-com:vml" Requires="v">
                <p:oleObj name="Equation" r:id="rId2" imgW="2933640" imgH="393480" progId="Equation.DSMT4">
                  <p:embed/>
                </p:oleObj>
              </mc:Choice>
              <mc:Fallback>
                <p:oleObj name="Equation" r:id="rId2" imgW="2933640" imgH="393480" progId="Equation.DSMT4">
                  <p:embed/>
                  <p:pic>
                    <p:nvPicPr>
                      <p:cNvPr id="8" name="Object 7">
                        <a:extLst>
                          <a:ext uri="{FF2B5EF4-FFF2-40B4-BE49-F238E27FC236}">
                            <a16:creationId xmlns:a16="http://schemas.microsoft.com/office/drawing/2014/main" id="{933872BA-5A0D-4236-A47A-B4687D5017C2}"/>
                          </a:ext>
                        </a:extLst>
                      </p:cNvPr>
                      <p:cNvPicPr>
                        <a:picLocks noChangeAspect="1" noChangeArrowheads="1"/>
                      </p:cNvPicPr>
                      <p:nvPr/>
                    </p:nvPicPr>
                    <p:blipFill>
                      <a:blip r:embed="rId3"/>
                      <a:srcRect/>
                      <a:stretch>
                        <a:fillRect/>
                      </a:stretch>
                    </p:blipFill>
                    <p:spPr bwMode="auto">
                      <a:xfrm>
                        <a:off x="452263" y="2706625"/>
                        <a:ext cx="3822700" cy="511175"/>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E9AA7AD7-27EC-4763-B3B6-E3AAB50D35BC}"/>
              </a:ext>
            </a:extLst>
          </p:cNvPr>
          <p:cNvSpPr txBox="1"/>
          <p:nvPr/>
        </p:nvSpPr>
        <p:spPr>
          <a:xfrm>
            <a:off x="395927" y="3231802"/>
            <a:ext cx="3935373" cy="307777"/>
          </a:xfrm>
          <a:prstGeom prst="rect">
            <a:avLst/>
          </a:prstGeom>
          <a:noFill/>
        </p:spPr>
        <p:txBody>
          <a:bodyPr wrap="none" rtlCol="0">
            <a:spAutoFit/>
          </a:bodyPr>
          <a:lstStyle/>
          <a:p>
            <a:r>
              <a:rPr lang="en-US" sz="1400"/>
              <a:t>Arc length….being careful to put in terms of all d.o.f.</a:t>
            </a:r>
            <a:endParaRPr lang="en-US"/>
          </a:p>
        </p:txBody>
      </p:sp>
      <p:sp>
        <p:nvSpPr>
          <p:cNvPr id="16" name="TextBox 15">
            <a:extLst>
              <a:ext uri="{FF2B5EF4-FFF2-40B4-BE49-F238E27FC236}">
                <a16:creationId xmlns:a16="http://schemas.microsoft.com/office/drawing/2014/main" id="{758B8B83-397F-4034-9147-47A970062382}"/>
              </a:ext>
            </a:extLst>
          </p:cNvPr>
          <p:cNvSpPr txBox="1"/>
          <p:nvPr/>
        </p:nvSpPr>
        <p:spPr>
          <a:xfrm>
            <a:off x="387038" y="4127882"/>
            <a:ext cx="1375826" cy="307777"/>
          </a:xfrm>
          <a:prstGeom prst="rect">
            <a:avLst/>
          </a:prstGeom>
          <a:noFill/>
        </p:spPr>
        <p:txBody>
          <a:bodyPr wrap="none" rtlCol="0">
            <a:spAutoFit/>
          </a:bodyPr>
          <a:lstStyle/>
          <a:p>
            <a:r>
              <a:rPr lang="en-US" sz="1400"/>
              <a:t>And so we have:</a:t>
            </a:r>
            <a:endParaRPr lang="en-US"/>
          </a:p>
        </p:txBody>
      </p:sp>
      <p:sp>
        <p:nvSpPr>
          <p:cNvPr id="17" name="Rectangle 8">
            <a:extLst>
              <a:ext uri="{FF2B5EF4-FFF2-40B4-BE49-F238E27FC236}">
                <a16:creationId xmlns:a16="http://schemas.microsoft.com/office/drawing/2014/main" id="{8D1D50A4-711B-473E-9BE7-5DE0A9D496C4}"/>
              </a:ext>
            </a:extLst>
          </p:cNvPr>
          <p:cNvSpPr>
            <a:spLocks noChangeArrowheads="1"/>
          </p:cNvSpPr>
          <p:nvPr/>
        </p:nvSpPr>
        <p:spPr bwMode="auto">
          <a:xfrm>
            <a:off x="-33552"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a:extLst>
              <a:ext uri="{FF2B5EF4-FFF2-40B4-BE49-F238E27FC236}">
                <a16:creationId xmlns:a16="http://schemas.microsoft.com/office/drawing/2014/main" id="{0F9D8C6D-4B02-4A6F-BD84-E59F914EC5BD}"/>
              </a:ext>
            </a:extLst>
          </p:cNvPr>
          <p:cNvGraphicFramePr>
            <a:graphicFrameLocks noChangeAspect="1"/>
          </p:cNvGraphicFramePr>
          <p:nvPr>
            <p:extLst>
              <p:ext uri="{D42A27DB-BD31-4B8C-83A1-F6EECF244321}">
                <p14:modId xmlns:p14="http://schemas.microsoft.com/office/powerpoint/2010/main" val="165504481"/>
              </p:ext>
            </p:extLst>
          </p:nvPr>
        </p:nvGraphicFramePr>
        <p:xfrm>
          <a:off x="452166" y="1899257"/>
          <a:ext cx="977900" cy="263525"/>
        </p:xfrm>
        <a:graphic>
          <a:graphicData uri="http://schemas.openxmlformats.org/presentationml/2006/ole">
            <mc:AlternateContent xmlns:mc="http://schemas.openxmlformats.org/markup-compatibility/2006">
              <mc:Choice xmlns:v="urn:schemas-microsoft-com:vml" Requires="v">
                <p:oleObj name="Equation" r:id="rId4" imgW="749160" imgH="203040" progId="Equation.DSMT4">
                  <p:embed/>
                </p:oleObj>
              </mc:Choice>
              <mc:Fallback>
                <p:oleObj name="Equation" r:id="rId4" imgW="749160" imgH="203040" progId="Equation.DSMT4">
                  <p:embed/>
                  <p:pic>
                    <p:nvPicPr>
                      <p:cNvPr id="11" name="Object 10">
                        <a:extLst>
                          <a:ext uri="{FF2B5EF4-FFF2-40B4-BE49-F238E27FC236}">
                            <a16:creationId xmlns:a16="http://schemas.microsoft.com/office/drawing/2014/main" id="{0F9D8C6D-4B02-4A6F-BD84-E59F914EC5BD}"/>
                          </a:ext>
                        </a:extLst>
                      </p:cNvPr>
                      <p:cNvPicPr>
                        <a:picLocks noChangeAspect="1" noChangeArrowheads="1"/>
                      </p:cNvPicPr>
                      <p:nvPr/>
                    </p:nvPicPr>
                    <p:blipFill>
                      <a:blip r:embed="rId5"/>
                      <a:srcRect/>
                      <a:stretch>
                        <a:fillRect/>
                      </a:stretch>
                    </p:blipFill>
                    <p:spPr bwMode="auto">
                      <a:xfrm>
                        <a:off x="452166" y="1899257"/>
                        <a:ext cx="977900" cy="263525"/>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E39738B6-8B37-463E-B5AD-F15288519742}"/>
              </a:ext>
            </a:extLst>
          </p:cNvPr>
          <p:cNvSpPr txBox="1"/>
          <p:nvPr/>
        </p:nvSpPr>
        <p:spPr>
          <a:xfrm>
            <a:off x="415733" y="2290365"/>
            <a:ext cx="1186543" cy="307777"/>
          </a:xfrm>
          <a:prstGeom prst="rect">
            <a:avLst/>
          </a:prstGeom>
          <a:noFill/>
        </p:spPr>
        <p:txBody>
          <a:bodyPr wrap="none" rtlCol="0">
            <a:spAutoFit/>
          </a:bodyPr>
          <a:lstStyle/>
          <a:p>
            <a:r>
              <a:rPr lang="en-US" sz="1400"/>
              <a:t>Magnitude is:</a:t>
            </a:r>
            <a:endParaRPr lang="en-US"/>
          </a:p>
        </p:txBody>
      </p:sp>
      <p:graphicFrame>
        <p:nvGraphicFramePr>
          <p:cNvPr id="6" name="Object 5">
            <a:extLst>
              <a:ext uri="{FF2B5EF4-FFF2-40B4-BE49-F238E27FC236}">
                <a16:creationId xmlns:a16="http://schemas.microsoft.com/office/drawing/2014/main" id="{9AE4DD5B-4B4E-4B2D-9F59-52DC9DBD89C5}"/>
              </a:ext>
            </a:extLst>
          </p:cNvPr>
          <p:cNvGraphicFramePr>
            <a:graphicFrameLocks noChangeAspect="1"/>
          </p:cNvGraphicFramePr>
          <p:nvPr>
            <p:extLst>
              <p:ext uri="{D42A27DB-BD31-4B8C-83A1-F6EECF244321}">
                <p14:modId xmlns:p14="http://schemas.microsoft.com/office/powerpoint/2010/main" val="3029758646"/>
              </p:ext>
            </p:extLst>
          </p:nvPr>
        </p:nvGraphicFramePr>
        <p:xfrm>
          <a:off x="467245" y="3632547"/>
          <a:ext cx="1460500" cy="290512"/>
        </p:xfrm>
        <a:graphic>
          <a:graphicData uri="http://schemas.openxmlformats.org/presentationml/2006/ole">
            <mc:AlternateContent xmlns:mc="http://schemas.openxmlformats.org/markup-compatibility/2006">
              <mc:Choice xmlns:v="urn:schemas-microsoft-com:vml" Requires="v">
                <p:oleObj name="Equation" r:id="rId6" imgW="1206360" imgH="241200" progId="Equation.DSMT4">
                  <p:embed/>
                </p:oleObj>
              </mc:Choice>
              <mc:Fallback>
                <p:oleObj name="Equation" r:id="rId6" imgW="1206360" imgH="241200" progId="Equation.DSMT4">
                  <p:embed/>
                  <p:pic>
                    <p:nvPicPr>
                      <p:cNvPr id="6" name="Object 5">
                        <a:extLst>
                          <a:ext uri="{FF2B5EF4-FFF2-40B4-BE49-F238E27FC236}">
                            <a16:creationId xmlns:a16="http://schemas.microsoft.com/office/drawing/2014/main" id="{9AE4DD5B-4B4E-4B2D-9F59-52DC9DBD89C5}"/>
                          </a:ext>
                        </a:extLst>
                      </p:cNvPr>
                      <p:cNvPicPr>
                        <a:picLocks noChangeAspect="1" noChangeArrowheads="1"/>
                      </p:cNvPicPr>
                      <p:nvPr/>
                    </p:nvPicPr>
                    <p:blipFill>
                      <a:blip r:embed="rId7"/>
                      <a:srcRect/>
                      <a:stretch>
                        <a:fillRect/>
                      </a:stretch>
                    </p:blipFill>
                    <p:spPr bwMode="auto">
                      <a:xfrm>
                        <a:off x="467245" y="3632547"/>
                        <a:ext cx="1460500" cy="290512"/>
                      </a:xfrm>
                      <a:prstGeom prst="rect">
                        <a:avLst/>
                      </a:prstGeom>
                      <a:noFill/>
                    </p:spPr>
                  </p:pic>
                </p:oleObj>
              </mc:Fallback>
            </mc:AlternateContent>
          </a:graphicData>
        </a:graphic>
      </p:graphicFrame>
      <p:sp>
        <p:nvSpPr>
          <p:cNvPr id="7" name="Rectangle 4">
            <a:extLst>
              <a:ext uri="{FF2B5EF4-FFF2-40B4-BE49-F238E27FC236}">
                <a16:creationId xmlns:a16="http://schemas.microsoft.com/office/drawing/2014/main" id="{A8BE6AC4-7545-4D17-ABDC-1D980E9DF087}"/>
              </a:ext>
            </a:extLst>
          </p:cNvPr>
          <p:cNvSpPr>
            <a:spLocks noChangeArrowheads="1"/>
          </p:cNvSpPr>
          <p:nvPr/>
        </p:nvSpPr>
        <p:spPr bwMode="auto">
          <a:xfrm>
            <a:off x="139712" y="28294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 name="Object 13">
            <a:extLst>
              <a:ext uri="{FF2B5EF4-FFF2-40B4-BE49-F238E27FC236}">
                <a16:creationId xmlns:a16="http://schemas.microsoft.com/office/drawing/2014/main" id="{981413D2-44A4-40E5-BA2C-BA15B6B177A1}"/>
              </a:ext>
            </a:extLst>
          </p:cNvPr>
          <p:cNvGraphicFramePr>
            <a:graphicFrameLocks noChangeAspect="1"/>
          </p:cNvGraphicFramePr>
          <p:nvPr>
            <p:extLst>
              <p:ext uri="{D42A27DB-BD31-4B8C-83A1-F6EECF244321}">
                <p14:modId xmlns:p14="http://schemas.microsoft.com/office/powerpoint/2010/main" val="2224846090"/>
              </p:ext>
            </p:extLst>
          </p:nvPr>
        </p:nvGraphicFramePr>
        <p:xfrm>
          <a:off x="467245" y="4541864"/>
          <a:ext cx="5554384" cy="389081"/>
        </p:xfrm>
        <a:graphic>
          <a:graphicData uri="http://schemas.openxmlformats.org/presentationml/2006/ole">
            <mc:AlternateContent xmlns:mc="http://schemas.openxmlformats.org/markup-compatibility/2006">
              <mc:Choice xmlns:v="urn:schemas-microsoft-com:vml" Requires="v">
                <p:oleObj name="Equation" r:id="rId8" imgW="3987720" imgH="279360" progId="Equation.DSMT4">
                  <p:embed/>
                </p:oleObj>
              </mc:Choice>
              <mc:Fallback>
                <p:oleObj name="Equation" r:id="rId8" imgW="3987720" imgH="279360" progId="Equation.DSMT4">
                  <p:embed/>
                  <p:pic>
                    <p:nvPicPr>
                      <p:cNvPr id="14" name="Object 13">
                        <a:extLst>
                          <a:ext uri="{FF2B5EF4-FFF2-40B4-BE49-F238E27FC236}">
                            <a16:creationId xmlns:a16="http://schemas.microsoft.com/office/drawing/2014/main" id="{981413D2-44A4-40E5-BA2C-BA15B6B177A1}"/>
                          </a:ext>
                        </a:extLst>
                      </p:cNvPr>
                      <p:cNvPicPr>
                        <a:picLocks noChangeAspect="1" noChangeArrowheads="1"/>
                      </p:cNvPicPr>
                      <p:nvPr/>
                    </p:nvPicPr>
                    <p:blipFill>
                      <a:blip r:embed="rId9"/>
                      <a:srcRect/>
                      <a:stretch>
                        <a:fillRect/>
                      </a:stretch>
                    </p:blipFill>
                    <p:spPr bwMode="auto">
                      <a:xfrm>
                        <a:off x="467245" y="4541864"/>
                        <a:ext cx="5554384" cy="389081"/>
                      </a:xfrm>
                      <a:prstGeom prst="rect">
                        <a:avLst/>
                      </a:prstGeom>
                      <a:noFill/>
                    </p:spPr>
                  </p:pic>
                </p:oleObj>
              </mc:Fallback>
            </mc:AlternateContent>
          </a:graphicData>
        </a:graphic>
      </p:graphicFrame>
    </p:spTree>
    <p:extLst>
      <p:ext uri="{BB962C8B-B14F-4D97-AF65-F5344CB8AC3E}">
        <p14:creationId xmlns:p14="http://schemas.microsoft.com/office/powerpoint/2010/main" val="14670937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D0B0-C4CA-4528-8B91-073BA43516CB}"/>
              </a:ext>
            </a:extLst>
          </p:cNvPr>
          <p:cNvSpPr>
            <a:spLocks noGrp="1"/>
          </p:cNvSpPr>
          <p:nvPr>
            <p:ph type="ctrTitle"/>
          </p:nvPr>
        </p:nvSpPr>
        <p:spPr>
          <a:xfrm>
            <a:off x="3127792" y="207963"/>
            <a:ext cx="5559008" cy="602742"/>
          </a:xfrm>
        </p:spPr>
        <p:txBody>
          <a:bodyPr>
            <a:normAutofit fontScale="90000"/>
          </a:bodyPr>
          <a:lstStyle/>
          <a:p>
            <a:r>
              <a:rPr lang="en-US" sz="3600" b="1" u="sng">
                <a:latin typeface="+mn-lt"/>
              </a:rPr>
              <a:t>Random Matrices (Measures)</a:t>
            </a:r>
            <a:endParaRPr lang="en-US" b="1" u="sng">
              <a:latin typeface="+mn-lt"/>
            </a:endParaRPr>
          </a:p>
        </p:txBody>
      </p:sp>
      <p:sp>
        <p:nvSpPr>
          <p:cNvPr id="4" name="Rectangle 3">
            <a:extLst>
              <a:ext uri="{FF2B5EF4-FFF2-40B4-BE49-F238E27FC236}">
                <a16:creationId xmlns:a16="http://schemas.microsoft.com/office/drawing/2014/main" id="{1CE0E986-CD5E-4B5C-A108-89FC29E3C512}"/>
              </a:ext>
            </a:extLst>
          </p:cNvPr>
          <p:cNvSpPr/>
          <p:nvPr/>
        </p:nvSpPr>
        <p:spPr>
          <a:xfrm>
            <a:off x="395927" y="1244052"/>
            <a:ext cx="2441542"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Let’s consider a few examples:</a:t>
            </a:r>
          </a:p>
        </p:txBody>
      </p:sp>
      <p:sp>
        <p:nvSpPr>
          <p:cNvPr id="3" name="TextBox 2">
            <a:extLst>
              <a:ext uri="{FF2B5EF4-FFF2-40B4-BE49-F238E27FC236}">
                <a16:creationId xmlns:a16="http://schemas.microsoft.com/office/drawing/2014/main" id="{4106B50F-5800-48CE-9DAD-AA6222290257}"/>
              </a:ext>
            </a:extLst>
          </p:cNvPr>
          <p:cNvSpPr txBox="1"/>
          <p:nvPr/>
        </p:nvSpPr>
        <p:spPr>
          <a:xfrm>
            <a:off x="395927" y="1659118"/>
            <a:ext cx="4231158" cy="523220"/>
          </a:xfrm>
          <a:prstGeom prst="rect">
            <a:avLst/>
          </a:prstGeom>
          <a:noFill/>
        </p:spPr>
        <p:txBody>
          <a:bodyPr wrap="none" rtlCol="0">
            <a:spAutoFit/>
          </a:bodyPr>
          <a:lstStyle/>
          <a:p>
            <a:r>
              <a:rPr lang="en-US" sz="1400" b="1"/>
              <a:t>Example 4</a:t>
            </a:r>
            <a:endParaRPr lang="en-US" b="1"/>
          </a:p>
          <a:p>
            <a:r>
              <a:rPr lang="en-US" sz="1400"/>
              <a:t>Consider a 2 by 2 Transfer matrix in the </a:t>
            </a:r>
            <a:r>
              <a:rPr lang="el-GR" sz="1400"/>
              <a:t>β</a:t>
            </a:r>
            <a:r>
              <a:rPr lang="en-US" sz="1400"/>
              <a:t> = 1 ensemble:</a:t>
            </a:r>
          </a:p>
        </p:txBody>
      </p:sp>
      <p:sp>
        <p:nvSpPr>
          <p:cNvPr id="12" name="TextBox 11">
            <a:extLst>
              <a:ext uri="{FF2B5EF4-FFF2-40B4-BE49-F238E27FC236}">
                <a16:creationId xmlns:a16="http://schemas.microsoft.com/office/drawing/2014/main" id="{E9AA7AD7-27EC-4763-B3B6-E3AAB50D35BC}"/>
              </a:ext>
            </a:extLst>
          </p:cNvPr>
          <p:cNvSpPr txBox="1"/>
          <p:nvPr/>
        </p:nvSpPr>
        <p:spPr>
          <a:xfrm>
            <a:off x="452520" y="3855803"/>
            <a:ext cx="1208472" cy="307777"/>
          </a:xfrm>
          <a:prstGeom prst="rect">
            <a:avLst/>
          </a:prstGeom>
          <a:noFill/>
        </p:spPr>
        <p:txBody>
          <a:bodyPr wrap="none" rtlCol="0">
            <a:spAutoFit/>
          </a:bodyPr>
          <a:lstStyle/>
          <a:p>
            <a:r>
              <a:rPr lang="en-US" sz="1400"/>
              <a:t>Arc length….is</a:t>
            </a:r>
            <a:endParaRPr lang="en-US"/>
          </a:p>
        </p:txBody>
      </p:sp>
      <p:sp>
        <p:nvSpPr>
          <p:cNvPr id="16" name="TextBox 15">
            <a:extLst>
              <a:ext uri="{FF2B5EF4-FFF2-40B4-BE49-F238E27FC236}">
                <a16:creationId xmlns:a16="http://schemas.microsoft.com/office/drawing/2014/main" id="{758B8B83-397F-4034-9147-47A970062382}"/>
              </a:ext>
            </a:extLst>
          </p:cNvPr>
          <p:cNvSpPr txBox="1"/>
          <p:nvPr/>
        </p:nvSpPr>
        <p:spPr>
          <a:xfrm>
            <a:off x="495058" y="5289803"/>
            <a:ext cx="5140190" cy="307777"/>
          </a:xfrm>
          <a:prstGeom prst="rect">
            <a:avLst/>
          </a:prstGeom>
          <a:noFill/>
        </p:spPr>
        <p:txBody>
          <a:bodyPr wrap="none" rtlCol="0">
            <a:spAutoFit/>
          </a:bodyPr>
          <a:lstStyle/>
          <a:p>
            <a:r>
              <a:rPr lang="en-US" sz="1400"/>
              <a:t>Remarkably, the determinant here gives just a constant, and we get:</a:t>
            </a:r>
            <a:endParaRPr lang="en-US"/>
          </a:p>
        </p:txBody>
      </p:sp>
      <p:sp>
        <p:nvSpPr>
          <p:cNvPr id="17" name="Rectangle 8">
            <a:extLst>
              <a:ext uri="{FF2B5EF4-FFF2-40B4-BE49-F238E27FC236}">
                <a16:creationId xmlns:a16="http://schemas.microsoft.com/office/drawing/2014/main" id="{8D1D50A4-711B-473E-9BE7-5DE0A9D496C4}"/>
              </a:ext>
            </a:extLst>
          </p:cNvPr>
          <p:cNvSpPr>
            <a:spLocks noChangeArrowheads="1"/>
          </p:cNvSpPr>
          <p:nvPr/>
        </p:nvSpPr>
        <p:spPr bwMode="auto">
          <a:xfrm>
            <a:off x="-33552"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a:extLst>
              <a:ext uri="{FF2B5EF4-FFF2-40B4-BE49-F238E27FC236}">
                <a16:creationId xmlns:a16="http://schemas.microsoft.com/office/drawing/2014/main" id="{0F9D8C6D-4B02-4A6F-BD84-E59F914EC5BD}"/>
              </a:ext>
            </a:extLst>
          </p:cNvPr>
          <p:cNvGraphicFramePr>
            <a:graphicFrameLocks noChangeAspect="1"/>
          </p:cNvGraphicFramePr>
          <p:nvPr>
            <p:extLst>
              <p:ext uri="{D42A27DB-BD31-4B8C-83A1-F6EECF244321}">
                <p14:modId xmlns:p14="http://schemas.microsoft.com/office/powerpoint/2010/main" val="570921585"/>
              </p:ext>
            </p:extLst>
          </p:nvPr>
        </p:nvGraphicFramePr>
        <p:xfrm>
          <a:off x="495058" y="2250947"/>
          <a:ext cx="6200775" cy="688975"/>
        </p:xfrm>
        <a:graphic>
          <a:graphicData uri="http://schemas.openxmlformats.org/presentationml/2006/ole">
            <mc:AlternateContent xmlns:mc="http://schemas.openxmlformats.org/markup-compatibility/2006">
              <mc:Choice xmlns:v="urn:schemas-microsoft-com:vml" Requires="v">
                <p:oleObj name="Equation" r:id="rId2" imgW="4749480" imgH="533160" progId="Equation.DSMT4">
                  <p:embed/>
                </p:oleObj>
              </mc:Choice>
              <mc:Fallback>
                <p:oleObj name="Equation" r:id="rId2" imgW="4749480" imgH="533160" progId="Equation.DSMT4">
                  <p:embed/>
                  <p:pic>
                    <p:nvPicPr>
                      <p:cNvPr id="11" name="Object 10">
                        <a:extLst>
                          <a:ext uri="{FF2B5EF4-FFF2-40B4-BE49-F238E27FC236}">
                            <a16:creationId xmlns:a16="http://schemas.microsoft.com/office/drawing/2014/main" id="{0F9D8C6D-4B02-4A6F-BD84-E59F914EC5BD}"/>
                          </a:ext>
                        </a:extLst>
                      </p:cNvPr>
                      <p:cNvPicPr>
                        <a:picLocks noChangeAspect="1" noChangeArrowheads="1"/>
                      </p:cNvPicPr>
                      <p:nvPr/>
                    </p:nvPicPr>
                    <p:blipFill>
                      <a:blip r:embed="rId3"/>
                      <a:srcRect/>
                      <a:stretch>
                        <a:fillRect/>
                      </a:stretch>
                    </p:blipFill>
                    <p:spPr bwMode="auto">
                      <a:xfrm>
                        <a:off x="495058" y="2250947"/>
                        <a:ext cx="6200775" cy="688975"/>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E39738B6-8B37-463E-B5AD-F15288519742}"/>
              </a:ext>
            </a:extLst>
          </p:cNvPr>
          <p:cNvSpPr txBox="1"/>
          <p:nvPr/>
        </p:nvSpPr>
        <p:spPr>
          <a:xfrm>
            <a:off x="452166" y="2943507"/>
            <a:ext cx="1186543" cy="307777"/>
          </a:xfrm>
          <a:prstGeom prst="rect">
            <a:avLst/>
          </a:prstGeom>
          <a:noFill/>
        </p:spPr>
        <p:txBody>
          <a:bodyPr wrap="none" rtlCol="0">
            <a:spAutoFit/>
          </a:bodyPr>
          <a:lstStyle/>
          <a:p>
            <a:r>
              <a:rPr lang="en-US" sz="1400"/>
              <a:t>Magnitude is:</a:t>
            </a:r>
            <a:endParaRPr lang="en-US"/>
          </a:p>
        </p:txBody>
      </p:sp>
      <p:graphicFrame>
        <p:nvGraphicFramePr>
          <p:cNvPr id="9" name="Object 8">
            <a:extLst>
              <a:ext uri="{FF2B5EF4-FFF2-40B4-BE49-F238E27FC236}">
                <a16:creationId xmlns:a16="http://schemas.microsoft.com/office/drawing/2014/main" id="{A927D40C-1E3F-4409-B2E9-2C19CAB64A56}"/>
              </a:ext>
            </a:extLst>
          </p:cNvPr>
          <p:cNvGraphicFramePr>
            <a:graphicFrameLocks noChangeAspect="1"/>
          </p:cNvGraphicFramePr>
          <p:nvPr>
            <p:extLst>
              <p:ext uri="{D42A27DB-BD31-4B8C-83A1-F6EECF244321}">
                <p14:modId xmlns:p14="http://schemas.microsoft.com/office/powerpoint/2010/main" val="2650797439"/>
              </p:ext>
            </p:extLst>
          </p:nvPr>
        </p:nvGraphicFramePr>
        <p:xfrm>
          <a:off x="495058" y="3329859"/>
          <a:ext cx="2368550" cy="392113"/>
        </p:xfrm>
        <a:graphic>
          <a:graphicData uri="http://schemas.openxmlformats.org/presentationml/2006/ole">
            <mc:AlternateContent xmlns:mc="http://schemas.openxmlformats.org/markup-compatibility/2006">
              <mc:Choice xmlns:v="urn:schemas-microsoft-com:vml" Requires="v">
                <p:oleObj name="Equation" r:id="rId4" imgW="1612800" imgH="266400" progId="Equation.DSMT4">
                  <p:embed/>
                </p:oleObj>
              </mc:Choice>
              <mc:Fallback>
                <p:oleObj name="Equation" r:id="rId4" imgW="1612800" imgH="266400" progId="Equation.DSMT4">
                  <p:embed/>
                  <p:pic>
                    <p:nvPicPr>
                      <p:cNvPr id="0" name="Object 1"/>
                      <p:cNvPicPr>
                        <a:picLocks noChangeAspect="1" noChangeArrowheads="1"/>
                      </p:cNvPicPr>
                      <p:nvPr/>
                    </p:nvPicPr>
                    <p:blipFill>
                      <a:blip r:embed="rId5"/>
                      <a:srcRect/>
                      <a:stretch>
                        <a:fillRect/>
                      </a:stretch>
                    </p:blipFill>
                    <p:spPr bwMode="auto">
                      <a:xfrm>
                        <a:off x="495058" y="3329859"/>
                        <a:ext cx="2368550" cy="392113"/>
                      </a:xfrm>
                      <a:prstGeom prst="rect">
                        <a:avLst/>
                      </a:prstGeom>
                      <a:noFill/>
                    </p:spPr>
                  </p:pic>
                </p:oleObj>
              </mc:Fallback>
            </mc:AlternateContent>
          </a:graphicData>
        </a:graphic>
      </p:graphicFrame>
      <p:sp>
        <p:nvSpPr>
          <p:cNvPr id="10" name="Rectangle 6">
            <a:extLst>
              <a:ext uri="{FF2B5EF4-FFF2-40B4-BE49-F238E27FC236}">
                <a16:creationId xmlns:a16="http://schemas.microsoft.com/office/drawing/2014/main" id="{B8353E30-14BF-49B1-B6A0-80C801626A2F}"/>
              </a:ext>
            </a:extLst>
          </p:cNvPr>
          <p:cNvSpPr>
            <a:spLocks noChangeArrowheads="1"/>
          </p:cNvSpPr>
          <p:nvPr/>
        </p:nvSpPr>
        <p:spPr bwMode="auto">
          <a:xfrm>
            <a:off x="11675"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 name="Object 14">
            <a:extLst>
              <a:ext uri="{FF2B5EF4-FFF2-40B4-BE49-F238E27FC236}">
                <a16:creationId xmlns:a16="http://schemas.microsoft.com/office/drawing/2014/main" id="{130101B2-5760-4BED-8430-8E0DF94F4B47}"/>
              </a:ext>
            </a:extLst>
          </p:cNvPr>
          <p:cNvGraphicFramePr>
            <a:graphicFrameLocks noChangeAspect="1"/>
          </p:cNvGraphicFramePr>
          <p:nvPr>
            <p:extLst>
              <p:ext uri="{D42A27DB-BD31-4B8C-83A1-F6EECF244321}">
                <p14:modId xmlns:p14="http://schemas.microsoft.com/office/powerpoint/2010/main" val="2579380609"/>
              </p:ext>
            </p:extLst>
          </p:nvPr>
        </p:nvGraphicFramePr>
        <p:xfrm>
          <a:off x="551668" y="4144618"/>
          <a:ext cx="11368088" cy="1162673"/>
        </p:xfrm>
        <a:graphic>
          <a:graphicData uri="http://schemas.openxmlformats.org/presentationml/2006/ole">
            <mc:AlternateContent xmlns:mc="http://schemas.openxmlformats.org/markup-compatibility/2006">
              <mc:Choice xmlns:v="urn:schemas-microsoft-com:vml" Requires="v">
                <p:oleObj name="Equation" r:id="rId6" imgW="9423360" imgH="914400" progId="Equation.DSMT4">
                  <p:embed/>
                </p:oleObj>
              </mc:Choice>
              <mc:Fallback>
                <p:oleObj name="Equation" r:id="rId6" imgW="9423360" imgH="914400" progId="Equation.DSMT4">
                  <p:embed/>
                  <p:pic>
                    <p:nvPicPr>
                      <p:cNvPr id="0" name="Object 5"/>
                      <p:cNvPicPr>
                        <a:picLocks noChangeAspect="1" noChangeArrowheads="1"/>
                      </p:cNvPicPr>
                      <p:nvPr/>
                    </p:nvPicPr>
                    <p:blipFill>
                      <a:blip r:embed="rId7"/>
                      <a:srcRect/>
                      <a:stretch>
                        <a:fillRect/>
                      </a:stretch>
                    </p:blipFill>
                    <p:spPr bwMode="auto">
                      <a:xfrm>
                        <a:off x="551668" y="4144618"/>
                        <a:ext cx="11368088" cy="1162673"/>
                      </a:xfrm>
                      <a:prstGeom prst="rect">
                        <a:avLst/>
                      </a:prstGeom>
                      <a:noFill/>
                    </p:spPr>
                  </p:pic>
                </p:oleObj>
              </mc:Fallback>
            </mc:AlternateContent>
          </a:graphicData>
        </a:graphic>
      </p:graphicFrame>
      <p:sp>
        <p:nvSpPr>
          <p:cNvPr id="19" name="Rectangle 8">
            <a:extLst>
              <a:ext uri="{FF2B5EF4-FFF2-40B4-BE49-F238E27FC236}">
                <a16:creationId xmlns:a16="http://schemas.microsoft.com/office/drawing/2014/main" id="{B69DED3D-EC6A-4E72-B023-C1AFDE25175C}"/>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 name="Object 19">
            <a:extLst>
              <a:ext uri="{FF2B5EF4-FFF2-40B4-BE49-F238E27FC236}">
                <a16:creationId xmlns:a16="http://schemas.microsoft.com/office/drawing/2014/main" id="{EC6BFFDD-351F-4B87-AF54-8C4489C8922C}"/>
              </a:ext>
            </a:extLst>
          </p:cNvPr>
          <p:cNvGraphicFramePr>
            <a:graphicFrameLocks noChangeAspect="1"/>
          </p:cNvGraphicFramePr>
          <p:nvPr>
            <p:extLst>
              <p:ext uri="{D42A27DB-BD31-4B8C-83A1-F6EECF244321}">
                <p14:modId xmlns:p14="http://schemas.microsoft.com/office/powerpoint/2010/main" val="974165467"/>
              </p:ext>
            </p:extLst>
          </p:nvPr>
        </p:nvGraphicFramePr>
        <p:xfrm>
          <a:off x="551668" y="5763750"/>
          <a:ext cx="3198813" cy="538162"/>
        </p:xfrm>
        <a:graphic>
          <a:graphicData uri="http://schemas.openxmlformats.org/presentationml/2006/ole">
            <mc:AlternateContent xmlns:mc="http://schemas.openxmlformats.org/markup-compatibility/2006">
              <mc:Choice xmlns:v="urn:schemas-microsoft-com:vml" Requires="v">
                <p:oleObj name="Equation" r:id="rId8" imgW="2489040" imgH="419040" progId="Equation.DSMT4">
                  <p:embed/>
                </p:oleObj>
              </mc:Choice>
              <mc:Fallback>
                <p:oleObj name="Equation" r:id="rId8" imgW="2489040" imgH="419040" progId="Equation.DSMT4">
                  <p:embed/>
                  <p:pic>
                    <p:nvPicPr>
                      <p:cNvPr id="0" name="Object 7"/>
                      <p:cNvPicPr>
                        <a:picLocks noChangeAspect="1" noChangeArrowheads="1"/>
                      </p:cNvPicPr>
                      <p:nvPr/>
                    </p:nvPicPr>
                    <p:blipFill>
                      <a:blip r:embed="rId9"/>
                      <a:srcRect/>
                      <a:stretch>
                        <a:fillRect/>
                      </a:stretch>
                    </p:blipFill>
                    <p:spPr bwMode="auto">
                      <a:xfrm>
                        <a:off x="551668" y="5763750"/>
                        <a:ext cx="3198813" cy="538162"/>
                      </a:xfrm>
                      <a:prstGeom prst="rect">
                        <a:avLst/>
                      </a:prstGeom>
                      <a:noFill/>
                    </p:spPr>
                  </p:pic>
                </p:oleObj>
              </mc:Fallback>
            </mc:AlternateContent>
          </a:graphicData>
        </a:graphic>
      </p:graphicFrame>
    </p:spTree>
    <p:extLst>
      <p:ext uri="{BB962C8B-B14F-4D97-AF65-F5344CB8AC3E}">
        <p14:creationId xmlns:p14="http://schemas.microsoft.com/office/powerpoint/2010/main" val="37310088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3D0B0-C4CA-4528-8B91-073BA43516CB}"/>
              </a:ext>
            </a:extLst>
          </p:cNvPr>
          <p:cNvSpPr>
            <a:spLocks noGrp="1"/>
          </p:cNvSpPr>
          <p:nvPr>
            <p:ph type="ctrTitle"/>
          </p:nvPr>
        </p:nvSpPr>
        <p:spPr>
          <a:xfrm>
            <a:off x="3127791" y="207963"/>
            <a:ext cx="5421311" cy="602742"/>
          </a:xfrm>
        </p:spPr>
        <p:txBody>
          <a:bodyPr>
            <a:normAutofit fontScale="90000"/>
          </a:bodyPr>
          <a:lstStyle/>
          <a:p>
            <a:r>
              <a:rPr lang="en-US" sz="3600" b="1" u="sng">
                <a:latin typeface="+mn-lt"/>
              </a:rPr>
              <a:t>Random Matrices (Measures)</a:t>
            </a:r>
            <a:endParaRPr lang="en-US" b="1" u="sng">
              <a:latin typeface="+mn-lt"/>
            </a:endParaRPr>
          </a:p>
        </p:txBody>
      </p:sp>
      <p:sp>
        <p:nvSpPr>
          <p:cNvPr id="4" name="Rectangle 3">
            <a:extLst>
              <a:ext uri="{FF2B5EF4-FFF2-40B4-BE49-F238E27FC236}">
                <a16:creationId xmlns:a16="http://schemas.microsoft.com/office/drawing/2014/main" id="{1CE0E986-CD5E-4B5C-A108-89FC29E3C512}"/>
              </a:ext>
            </a:extLst>
          </p:cNvPr>
          <p:cNvSpPr/>
          <p:nvPr/>
        </p:nvSpPr>
        <p:spPr>
          <a:xfrm>
            <a:off x="395927" y="1252797"/>
            <a:ext cx="2441542" cy="307777"/>
          </a:xfrm>
          <a:prstGeom prst="rect">
            <a:avLst/>
          </a:prstGeom>
        </p:spPr>
        <p:txBody>
          <a:bodyPr wrap="square">
            <a:spAutoFit/>
          </a:bodyPr>
          <a:lstStyle/>
          <a:p>
            <a:r>
              <a:rPr lang="en-US" sz="1400">
                <a:latin typeface="Calibri" panose="020F0502020204030204" pitchFamily="34" charset="0"/>
                <a:ea typeface="Calibri" panose="020F0502020204030204" pitchFamily="34" charset="0"/>
                <a:cs typeface="Calibri" panose="020F0502020204030204" pitchFamily="34" charset="0"/>
              </a:rPr>
              <a:t>Let’s consider a few examples:</a:t>
            </a:r>
          </a:p>
        </p:txBody>
      </p:sp>
      <p:sp>
        <p:nvSpPr>
          <p:cNvPr id="3" name="TextBox 2">
            <a:extLst>
              <a:ext uri="{FF2B5EF4-FFF2-40B4-BE49-F238E27FC236}">
                <a16:creationId xmlns:a16="http://schemas.microsoft.com/office/drawing/2014/main" id="{4106B50F-5800-48CE-9DAD-AA6222290257}"/>
              </a:ext>
            </a:extLst>
          </p:cNvPr>
          <p:cNvSpPr txBox="1"/>
          <p:nvPr/>
        </p:nvSpPr>
        <p:spPr>
          <a:xfrm>
            <a:off x="395927" y="1555423"/>
            <a:ext cx="4465197" cy="523220"/>
          </a:xfrm>
          <a:prstGeom prst="rect">
            <a:avLst/>
          </a:prstGeom>
          <a:noFill/>
        </p:spPr>
        <p:txBody>
          <a:bodyPr wrap="none" rtlCol="0">
            <a:spAutoFit/>
          </a:bodyPr>
          <a:lstStyle/>
          <a:p>
            <a:r>
              <a:rPr lang="en-US" sz="1400" b="1"/>
              <a:t>Example 5</a:t>
            </a:r>
            <a:endParaRPr lang="en-US" b="1"/>
          </a:p>
          <a:p>
            <a:r>
              <a:rPr lang="en-US" sz="1400"/>
              <a:t>Consider the N by N Transfer matrix in the </a:t>
            </a:r>
            <a:r>
              <a:rPr lang="el-GR" sz="1400"/>
              <a:t>β</a:t>
            </a:r>
            <a:r>
              <a:rPr lang="en-US" sz="1400"/>
              <a:t> = 1 ensemble:</a:t>
            </a:r>
          </a:p>
        </p:txBody>
      </p:sp>
      <p:sp>
        <p:nvSpPr>
          <p:cNvPr id="12" name="TextBox 11">
            <a:extLst>
              <a:ext uri="{FF2B5EF4-FFF2-40B4-BE49-F238E27FC236}">
                <a16:creationId xmlns:a16="http://schemas.microsoft.com/office/drawing/2014/main" id="{E9AA7AD7-27EC-4763-B3B6-E3AAB50D35BC}"/>
              </a:ext>
            </a:extLst>
          </p:cNvPr>
          <p:cNvSpPr txBox="1"/>
          <p:nvPr/>
        </p:nvSpPr>
        <p:spPr>
          <a:xfrm>
            <a:off x="452166" y="3849841"/>
            <a:ext cx="1208472" cy="307777"/>
          </a:xfrm>
          <a:prstGeom prst="rect">
            <a:avLst/>
          </a:prstGeom>
          <a:noFill/>
        </p:spPr>
        <p:txBody>
          <a:bodyPr wrap="none" rtlCol="0">
            <a:spAutoFit/>
          </a:bodyPr>
          <a:lstStyle/>
          <a:p>
            <a:r>
              <a:rPr lang="en-US" sz="1400"/>
              <a:t>Arc length….is</a:t>
            </a:r>
            <a:endParaRPr lang="en-US"/>
          </a:p>
        </p:txBody>
      </p:sp>
      <p:sp>
        <p:nvSpPr>
          <p:cNvPr id="16" name="TextBox 15">
            <a:extLst>
              <a:ext uri="{FF2B5EF4-FFF2-40B4-BE49-F238E27FC236}">
                <a16:creationId xmlns:a16="http://schemas.microsoft.com/office/drawing/2014/main" id="{758B8B83-397F-4034-9147-47A970062382}"/>
              </a:ext>
            </a:extLst>
          </p:cNvPr>
          <p:cNvSpPr txBox="1"/>
          <p:nvPr/>
        </p:nvSpPr>
        <p:spPr>
          <a:xfrm>
            <a:off x="395927" y="5437999"/>
            <a:ext cx="9880846" cy="307777"/>
          </a:xfrm>
          <a:prstGeom prst="rect">
            <a:avLst/>
          </a:prstGeom>
          <a:noFill/>
        </p:spPr>
        <p:txBody>
          <a:bodyPr wrap="none" rtlCol="0">
            <a:spAutoFit/>
          </a:bodyPr>
          <a:lstStyle/>
          <a:p>
            <a:r>
              <a:rPr lang="en-US" sz="1400"/>
              <a:t>where a, a’ and s, s’ are the real, imaginary parts of u and </a:t>
            </a:r>
            <a:r>
              <a:rPr lang="el-GR" sz="1400"/>
              <a:t>υ</a:t>
            </a:r>
            <a:r>
              <a:rPr lang="en-US" sz="1400"/>
              <a:t> respectively.  And taking the determinant of this mess, eventually we get:</a:t>
            </a:r>
            <a:endParaRPr lang="en-US"/>
          </a:p>
        </p:txBody>
      </p:sp>
      <p:sp>
        <p:nvSpPr>
          <p:cNvPr id="17" name="Rectangle 8">
            <a:extLst>
              <a:ext uri="{FF2B5EF4-FFF2-40B4-BE49-F238E27FC236}">
                <a16:creationId xmlns:a16="http://schemas.microsoft.com/office/drawing/2014/main" id="{8D1D50A4-711B-473E-9BE7-5DE0A9D496C4}"/>
              </a:ext>
            </a:extLst>
          </p:cNvPr>
          <p:cNvSpPr>
            <a:spLocks noChangeArrowheads="1"/>
          </p:cNvSpPr>
          <p:nvPr/>
        </p:nvSpPr>
        <p:spPr bwMode="auto">
          <a:xfrm>
            <a:off x="-33552" y="-371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a:extLst>
              <a:ext uri="{FF2B5EF4-FFF2-40B4-BE49-F238E27FC236}">
                <a16:creationId xmlns:a16="http://schemas.microsoft.com/office/drawing/2014/main" id="{0F9D8C6D-4B02-4A6F-BD84-E59F914EC5BD}"/>
              </a:ext>
            </a:extLst>
          </p:cNvPr>
          <p:cNvGraphicFramePr>
            <a:graphicFrameLocks noChangeAspect="1"/>
          </p:cNvGraphicFramePr>
          <p:nvPr>
            <p:extLst>
              <p:ext uri="{D42A27DB-BD31-4B8C-83A1-F6EECF244321}">
                <p14:modId xmlns:p14="http://schemas.microsoft.com/office/powerpoint/2010/main" val="80186789"/>
              </p:ext>
            </p:extLst>
          </p:nvPr>
        </p:nvGraphicFramePr>
        <p:xfrm>
          <a:off x="495058" y="2176072"/>
          <a:ext cx="5421312" cy="688975"/>
        </p:xfrm>
        <a:graphic>
          <a:graphicData uri="http://schemas.openxmlformats.org/presentationml/2006/ole">
            <mc:AlternateContent xmlns:mc="http://schemas.openxmlformats.org/markup-compatibility/2006">
              <mc:Choice xmlns:v="urn:schemas-microsoft-com:vml" Requires="v">
                <p:oleObj name="Equation" r:id="rId3" imgW="4152600" imgH="533160" progId="Equation.DSMT4">
                  <p:embed/>
                </p:oleObj>
              </mc:Choice>
              <mc:Fallback>
                <p:oleObj name="Equation" r:id="rId3" imgW="4152600" imgH="533160" progId="Equation.DSMT4">
                  <p:embed/>
                  <p:pic>
                    <p:nvPicPr>
                      <p:cNvPr id="11" name="Object 10">
                        <a:extLst>
                          <a:ext uri="{FF2B5EF4-FFF2-40B4-BE49-F238E27FC236}">
                            <a16:creationId xmlns:a16="http://schemas.microsoft.com/office/drawing/2014/main" id="{0F9D8C6D-4B02-4A6F-BD84-E59F914EC5BD}"/>
                          </a:ext>
                        </a:extLst>
                      </p:cNvPr>
                      <p:cNvPicPr>
                        <a:picLocks noChangeAspect="1" noChangeArrowheads="1"/>
                      </p:cNvPicPr>
                      <p:nvPr/>
                    </p:nvPicPr>
                    <p:blipFill>
                      <a:blip r:embed="rId4"/>
                      <a:srcRect/>
                      <a:stretch>
                        <a:fillRect/>
                      </a:stretch>
                    </p:blipFill>
                    <p:spPr bwMode="auto">
                      <a:xfrm>
                        <a:off x="495058" y="2176072"/>
                        <a:ext cx="5421312" cy="688975"/>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E39738B6-8B37-463E-B5AD-F15288519742}"/>
              </a:ext>
            </a:extLst>
          </p:cNvPr>
          <p:cNvSpPr txBox="1"/>
          <p:nvPr/>
        </p:nvSpPr>
        <p:spPr>
          <a:xfrm>
            <a:off x="452166" y="2952935"/>
            <a:ext cx="1186543" cy="307777"/>
          </a:xfrm>
          <a:prstGeom prst="rect">
            <a:avLst/>
          </a:prstGeom>
          <a:noFill/>
        </p:spPr>
        <p:txBody>
          <a:bodyPr wrap="none" rtlCol="0">
            <a:spAutoFit/>
          </a:bodyPr>
          <a:lstStyle/>
          <a:p>
            <a:r>
              <a:rPr lang="en-US" sz="1400"/>
              <a:t>Magnitude is:</a:t>
            </a:r>
            <a:endParaRPr lang="en-US"/>
          </a:p>
        </p:txBody>
      </p:sp>
      <p:sp>
        <p:nvSpPr>
          <p:cNvPr id="7" name="Rectangle 4">
            <a:extLst>
              <a:ext uri="{FF2B5EF4-FFF2-40B4-BE49-F238E27FC236}">
                <a16:creationId xmlns:a16="http://schemas.microsoft.com/office/drawing/2014/main" id="{A8BE6AC4-7545-4D17-ABDC-1D980E9DF087}"/>
              </a:ext>
            </a:extLst>
          </p:cNvPr>
          <p:cNvSpPr>
            <a:spLocks noChangeArrowheads="1"/>
          </p:cNvSpPr>
          <p:nvPr/>
        </p:nvSpPr>
        <p:spPr bwMode="auto">
          <a:xfrm>
            <a:off x="139712" y="28294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a:extLst>
              <a:ext uri="{FF2B5EF4-FFF2-40B4-BE49-F238E27FC236}">
                <a16:creationId xmlns:a16="http://schemas.microsoft.com/office/drawing/2014/main" id="{A927D40C-1E3F-4409-B2E9-2C19CAB64A56}"/>
              </a:ext>
            </a:extLst>
          </p:cNvPr>
          <p:cNvGraphicFramePr>
            <a:graphicFrameLocks noChangeAspect="1"/>
          </p:cNvGraphicFramePr>
          <p:nvPr>
            <p:extLst>
              <p:ext uri="{D42A27DB-BD31-4B8C-83A1-F6EECF244321}">
                <p14:modId xmlns:p14="http://schemas.microsoft.com/office/powerpoint/2010/main" val="3654372345"/>
              </p:ext>
            </p:extLst>
          </p:nvPr>
        </p:nvGraphicFramePr>
        <p:xfrm>
          <a:off x="495058" y="3349695"/>
          <a:ext cx="10090151" cy="411163"/>
        </p:xfrm>
        <a:graphic>
          <a:graphicData uri="http://schemas.openxmlformats.org/presentationml/2006/ole">
            <mc:AlternateContent xmlns:mc="http://schemas.openxmlformats.org/markup-compatibility/2006">
              <mc:Choice xmlns:v="urn:schemas-microsoft-com:vml" Requires="v">
                <p:oleObj name="Equation" r:id="rId5" imgW="6870600" imgH="279360" progId="Equation.DSMT4">
                  <p:embed/>
                </p:oleObj>
              </mc:Choice>
              <mc:Fallback>
                <p:oleObj name="Equation" r:id="rId5" imgW="6870600" imgH="279360" progId="Equation.DSMT4">
                  <p:embed/>
                  <p:pic>
                    <p:nvPicPr>
                      <p:cNvPr id="9" name="Object 8">
                        <a:extLst>
                          <a:ext uri="{FF2B5EF4-FFF2-40B4-BE49-F238E27FC236}">
                            <a16:creationId xmlns:a16="http://schemas.microsoft.com/office/drawing/2014/main" id="{A927D40C-1E3F-4409-B2E9-2C19CAB64A56}"/>
                          </a:ext>
                        </a:extLst>
                      </p:cNvPr>
                      <p:cNvPicPr>
                        <a:picLocks noChangeAspect="1" noChangeArrowheads="1"/>
                      </p:cNvPicPr>
                      <p:nvPr/>
                    </p:nvPicPr>
                    <p:blipFill>
                      <a:blip r:embed="rId6"/>
                      <a:srcRect/>
                      <a:stretch>
                        <a:fillRect/>
                      </a:stretch>
                    </p:blipFill>
                    <p:spPr bwMode="auto">
                      <a:xfrm>
                        <a:off x="495058" y="3349695"/>
                        <a:ext cx="10090151" cy="411163"/>
                      </a:xfrm>
                      <a:prstGeom prst="rect">
                        <a:avLst/>
                      </a:prstGeom>
                      <a:noFill/>
                    </p:spPr>
                  </p:pic>
                </p:oleObj>
              </mc:Fallback>
            </mc:AlternateContent>
          </a:graphicData>
        </a:graphic>
      </p:graphicFrame>
      <p:sp>
        <p:nvSpPr>
          <p:cNvPr id="10" name="Rectangle 6">
            <a:extLst>
              <a:ext uri="{FF2B5EF4-FFF2-40B4-BE49-F238E27FC236}">
                <a16:creationId xmlns:a16="http://schemas.microsoft.com/office/drawing/2014/main" id="{B8353E30-14BF-49B1-B6A0-80C801626A2F}"/>
              </a:ext>
            </a:extLst>
          </p:cNvPr>
          <p:cNvSpPr>
            <a:spLocks noChangeArrowheads="1"/>
          </p:cNvSpPr>
          <p:nvPr/>
        </p:nvSpPr>
        <p:spPr bwMode="auto">
          <a:xfrm>
            <a:off x="11675"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8">
            <a:extLst>
              <a:ext uri="{FF2B5EF4-FFF2-40B4-BE49-F238E27FC236}">
                <a16:creationId xmlns:a16="http://schemas.microsoft.com/office/drawing/2014/main" id="{B69DED3D-EC6A-4E72-B023-C1AFDE25175C}"/>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 name="Object 19">
            <a:extLst>
              <a:ext uri="{FF2B5EF4-FFF2-40B4-BE49-F238E27FC236}">
                <a16:creationId xmlns:a16="http://schemas.microsoft.com/office/drawing/2014/main" id="{EC6BFFDD-351F-4B87-AF54-8C4489C8922C}"/>
              </a:ext>
            </a:extLst>
          </p:cNvPr>
          <p:cNvGraphicFramePr>
            <a:graphicFrameLocks noChangeAspect="1"/>
          </p:cNvGraphicFramePr>
          <p:nvPr>
            <p:extLst>
              <p:ext uri="{D42A27DB-BD31-4B8C-83A1-F6EECF244321}">
                <p14:modId xmlns:p14="http://schemas.microsoft.com/office/powerpoint/2010/main" val="1676139830"/>
              </p:ext>
            </p:extLst>
          </p:nvPr>
        </p:nvGraphicFramePr>
        <p:xfrm>
          <a:off x="495300" y="5942013"/>
          <a:ext cx="4537075" cy="554037"/>
        </p:xfrm>
        <a:graphic>
          <a:graphicData uri="http://schemas.openxmlformats.org/presentationml/2006/ole">
            <mc:AlternateContent xmlns:mc="http://schemas.openxmlformats.org/markup-compatibility/2006">
              <mc:Choice xmlns:v="urn:schemas-microsoft-com:vml" Requires="v">
                <p:oleObj name="Equation" r:id="rId7" imgW="3530520" imgH="431640" progId="Equation.DSMT4">
                  <p:embed/>
                </p:oleObj>
              </mc:Choice>
              <mc:Fallback>
                <p:oleObj name="Equation" r:id="rId7" imgW="3530520" imgH="431640" progId="Equation.DSMT4">
                  <p:embed/>
                  <p:pic>
                    <p:nvPicPr>
                      <p:cNvPr id="20" name="Object 19">
                        <a:extLst>
                          <a:ext uri="{FF2B5EF4-FFF2-40B4-BE49-F238E27FC236}">
                            <a16:creationId xmlns:a16="http://schemas.microsoft.com/office/drawing/2014/main" id="{EC6BFFDD-351F-4B87-AF54-8C4489C8922C}"/>
                          </a:ext>
                        </a:extLst>
                      </p:cNvPr>
                      <p:cNvPicPr>
                        <a:picLocks noChangeAspect="1" noChangeArrowheads="1"/>
                      </p:cNvPicPr>
                      <p:nvPr/>
                    </p:nvPicPr>
                    <p:blipFill>
                      <a:blip r:embed="rId8"/>
                      <a:srcRect/>
                      <a:stretch>
                        <a:fillRect/>
                      </a:stretch>
                    </p:blipFill>
                    <p:spPr bwMode="auto">
                      <a:xfrm>
                        <a:off x="495300" y="5942013"/>
                        <a:ext cx="4537075" cy="554037"/>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95748FD3-A3AC-41B5-A44A-DFC5A201CCC4}"/>
              </a:ext>
            </a:extLst>
          </p:cNvPr>
          <p:cNvGraphicFramePr>
            <a:graphicFrameLocks noChangeAspect="1"/>
          </p:cNvGraphicFramePr>
          <p:nvPr>
            <p:extLst>
              <p:ext uri="{D42A27DB-BD31-4B8C-83A1-F6EECF244321}">
                <p14:modId xmlns:p14="http://schemas.microsoft.com/office/powerpoint/2010/main" val="1634250376"/>
              </p:ext>
            </p:extLst>
          </p:nvPr>
        </p:nvGraphicFramePr>
        <p:xfrm>
          <a:off x="495058" y="4110219"/>
          <a:ext cx="11431053" cy="1015361"/>
        </p:xfrm>
        <a:graphic>
          <a:graphicData uri="http://schemas.openxmlformats.org/presentationml/2006/ole">
            <mc:AlternateContent xmlns:mc="http://schemas.openxmlformats.org/markup-compatibility/2006">
              <mc:Choice xmlns:v="urn:schemas-microsoft-com:vml" Requires="v">
                <p:oleObj name="Equation" r:id="rId9" imgW="10045440" imgH="888840" progId="Equation.DSMT4">
                  <p:embed/>
                </p:oleObj>
              </mc:Choice>
              <mc:Fallback>
                <p:oleObj name="Equation" r:id="rId9" imgW="10045440" imgH="888840" progId="Equation.DSMT4">
                  <p:embed/>
                  <p:pic>
                    <p:nvPicPr>
                      <p:cNvPr id="15" name="Object 14">
                        <a:extLst>
                          <a:ext uri="{FF2B5EF4-FFF2-40B4-BE49-F238E27FC236}">
                            <a16:creationId xmlns:a16="http://schemas.microsoft.com/office/drawing/2014/main" id="{130101B2-5760-4BED-8430-8E0DF94F4B47}"/>
                          </a:ext>
                        </a:extLst>
                      </p:cNvPr>
                      <p:cNvPicPr>
                        <a:picLocks noChangeAspect="1" noChangeArrowheads="1"/>
                      </p:cNvPicPr>
                      <p:nvPr/>
                    </p:nvPicPr>
                    <p:blipFill>
                      <a:blip r:embed="rId10"/>
                      <a:srcRect/>
                      <a:stretch>
                        <a:fillRect/>
                      </a:stretch>
                    </p:blipFill>
                    <p:spPr bwMode="auto">
                      <a:xfrm>
                        <a:off x="495058" y="4110219"/>
                        <a:ext cx="11431053" cy="1015361"/>
                      </a:xfrm>
                      <a:prstGeom prst="rect">
                        <a:avLst/>
                      </a:prstGeom>
                      <a:noFill/>
                    </p:spPr>
                  </p:pic>
                </p:oleObj>
              </mc:Fallback>
            </mc:AlternateContent>
          </a:graphicData>
        </a:graphic>
      </p:graphicFrame>
      <p:sp>
        <p:nvSpPr>
          <p:cNvPr id="5" name="Rectangle 11">
            <a:extLst>
              <a:ext uri="{FF2B5EF4-FFF2-40B4-BE49-F238E27FC236}">
                <a16:creationId xmlns:a16="http://schemas.microsoft.com/office/drawing/2014/main" id="{983F37FD-4BEB-41BF-BA61-D6059F5F069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42592784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727</TotalTime>
  <Words>1606</Words>
  <Application>Microsoft Office PowerPoint</Application>
  <PresentationFormat>Widescreen</PresentationFormat>
  <Paragraphs>107</Paragraphs>
  <Slides>16</Slides>
  <Notes>8</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21" baseType="lpstr">
      <vt:lpstr>Arial</vt:lpstr>
      <vt:lpstr>Calibri</vt:lpstr>
      <vt:lpstr>Calibri Light</vt:lpstr>
      <vt:lpstr>Office Theme</vt:lpstr>
      <vt:lpstr>Equation</vt:lpstr>
      <vt:lpstr>Random Matrices (Measures)</vt:lpstr>
      <vt:lpstr>Random Matrices (Measures)</vt:lpstr>
      <vt:lpstr>Random Matrices (Measures)</vt:lpstr>
      <vt:lpstr>Random Matrices (Measures)</vt:lpstr>
      <vt:lpstr>Random Matrices (Measures)</vt:lpstr>
      <vt:lpstr>Random Matrices (Measures)</vt:lpstr>
      <vt:lpstr>Random Matrices (Measures)</vt:lpstr>
      <vt:lpstr>Random Matrices (Measures)</vt:lpstr>
      <vt:lpstr>Random Matrices (Measures)</vt:lpstr>
      <vt:lpstr>Random Matrices (Measures)</vt:lpstr>
      <vt:lpstr>Random Matrices (Entropy)</vt:lpstr>
      <vt:lpstr>Random Matrices (Entropy)</vt:lpstr>
      <vt:lpstr>Random Matrices (Entropy)</vt:lpstr>
      <vt:lpstr>Random Matrices (Entropy)</vt:lpstr>
      <vt:lpstr>Random Matrices (Entropy)</vt:lpstr>
      <vt:lpstr>Random Matrices (Products)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Random Matrices</dc:title>
  <dc:creator>Andrew Douglas</dc:creator>
  <cp:lastModifiedBy>Andrew Douglas</cp:lastModifiedBy>
  <cp:revision>38</cp:revision>
  <dcterms:created xsi:type="dcterms:W3CDTF">2019-07-31T23:25:39Z</dcterms:created>
  <dcterms:modified xsi:type="dcterms:W3CDTF">2023-01-27T19:10:57Z</dcterms:modified>
</cp:coreProperties>
</file>